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40" r:id="rId2"/>
    <p:sldId id="258" r:id="rId3"/>
    <p:sldId id="466" r:id="rId4"/>
    <p:sldId id="472" r:id="rId5"/>
    <p:sldId id="269" r:id="rId6"/>
    <p:sldId id="446" r:id="rId7"/>
    <p:sldId id="470" r:id="rId8"/>
    <p:sldId id="473" r:id="rId9"/>
    <p:sldId id="419" r:id="rId10"/>
    <p:sldId id="418" r:id="rId11"/>
    <p:sldId id="471" r:id="rId12"/>
    <p:sldId id="364" r:id="rId13"/>
    <p:sldId id="468" r:id="rId14"/>
    <p:sldId id="449" r:id="rId15"/>
    <p:sldId id="292" r:id="rId16"/>
    <p:sldId id="293" r:id="rId17"/>
    <p:sldId id="475" r:id="rId18"/>
    <p:sldId id="388" r:id="rId19"/>
    <p:sldId id="283" r:id="rId20"/>
    <p:sldId id="397" r:id="rId21"/>
    <p:sldId id="474" r:id="rId2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89343-4473-4398-8CE1-6D0BA6287A6D}" type="datetimeFigureOut">
              <a:rPr lang="LID4096" smtClean="0"/>
              <a:t>02/25/2024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51834-3E6B-47A7-9746-831811ED242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6988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93228-6E13-4655-BC57-CA72A484D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9F4DDF-A515-488A-BDC4-2684ECA201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9C410-C8D9-455F-B82B-A69165551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15F1-25A6-4C93-8FE0-4CE9C2023804}" type="datetimeFigureOut">
              <a:rPr lang="LID4096" smtClean="0"/>
              <a:t>02/25/2024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F3035-1A4C-475C-B8B4-8FC67FD87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9C084-58A8-44ED-A759-F85CEFA22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181B-F59E-41A3-BB18-080F16280D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4305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5C308-02F3-4D12-BCCE-74EEF91D1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37C68-B83D-4A4D-BEF7-70DE3ACE6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699BD-FAF2-41AA-A260-61F8CF72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15F1-25A6-4C93-8FE0-4CE9C2023804}" type="datetimeFigureOut">
              <a:rPr lang="LID4096" smtClean="0"/>
              <a:t>02/25/2024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99910-BCD0-41A3-AACF-AF79EB80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8C3FA-3F2F-43A3-A388-0FCD182F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181B-F59E-41A3-BB18-080F16280D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4496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EA07D5-567F-4753-91CE-74B012245E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F4BE5A-5878-441F-96EF-E834D61F4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4EB7E-ED66-434A-AC8D-0B0164F00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15F1-25A6-4C93-8FE0-4CE9C2023804}" type="datetimeFigureOut">
              <a:rPr lang="LID4096" smtClean="0"/>
              <a:t>02/25/2024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28586-0AD0-4ECF-8D0B-53D7CFAA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0172A-2634-48A4-8417-93B3AEF9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181B-F59E-41A3-BB18-080F16280D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59943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B6541-35C2-4538-9C98-937DB1CF8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A0274-9133-42CE-8A23-4867E95D4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96FF6-B9D5-4589-8606-29229105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15F1-25A6-4C93-8FE0-4CE9C2023804}" type="datetimeFigureOut">
              <a:rPr lang="LID4096" smtClean="0"/>
              <a:t>02/25/2024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5FF8F-2D52-4C48-90C4-3CAEB2C5F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B39FA-658E-4F5F-8F30-41041471C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181B-F59E-41A3-BB18-080F16280D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5482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C46A6-59F9-4E5C-BD8B-0E4823341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FCB37-54DF-4DF1-8D90-67D0C1D08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0757D-79EC-4CAF-B546-A3F3E8D98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15F1-25A6-4C93-8FE0-4CE9C2023804}" type="datetimeFigureOut">
              <a:rPr lang="LID4096" smtClean="0"/>
              <a:t>02/25/2024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73FE1-DDB9-450A-BAAE-2139A132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52729-062A-41DA-AE8E-56AC4AE33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181B-F59E-41A3-BB18-080F16280D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2459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39C44-091C-49A5-87A7-DD6D89F4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AD8D9-9E40-4FA5-906B-56AE11C34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87515-2273-4A3A-8F1D-5716041DA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FC2589-AF3F-4649-B1C8-C38C7676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15F1-25A6-4C93-8FE0-4CE9C2023804}" type="datetimeFigureOut">
              <a:rPr lang="LID4096" smtClean="0"/>
              <a:t>02/25/2024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89F3B-186D-44AC-AAC9-34B7E6C7F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DF421-D1B6-4318-862F-77012679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181B-F59E-41A3-BB18-080F16280D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60225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26267-0EF5-422A-B4FE-A3EF807A2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873D5-1467-4E7B-A5EF-3A8590E84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03224-E212-4B5A-A963-0A1F4393B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4E117C-8EA4-47E4-936E-7B0C9E5D72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3544-4705-44B3-9033-898AACA075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ED6A02-7E0C-416B-8313-3209C7BCE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15F1-25A6-4C93-8FE0-4CE9C2023804}" type="datetimeFigureOut">
              <a:rPr lang="LID4096" smtClean="0"/>
              <a:t>02/25/2024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0F477A-201A-40E3-BA6F-80AB3487A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7F7B3-B7BF-4CDE-811D-6F7B86F8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181B-F59E-41A3-BB18-080F16280D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04255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F5607-1C79-4653-9456-285714C2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C46AF-119D-40EE-9A23-DB3517B9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15F1-25A6-4C93-8FE0-4CE9C2023804}" type="datetimeFigureOut">
              <a:rPr lang="LID4096" smtClean="0"/>
              <a:t>02/25/2024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5A2B7-8287-4561-81BE-0D559F244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6197A-F085-4841-A511-A2117CA6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181B-F59E-41A3-BB18-080F16280D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40990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596ADB-3588-47FA-B3F6-873D67663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15F1-25A6-4C93-8FE0-4CE9C2023804}" type="datetimeFigureOut">
              <a:rPr lang="LID4096" smtClean="0"/>
              <a:t>02/25/2024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168750-D798-442F-94DF-235B6715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6C49D-137A-45C6-A84E-6092945A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181B-F59E-41A3-BB18-080F16280D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0030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E416C-EF23-438E-AAC5-C131430C2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B6DF2-517F-4BFB-A78E-FBDC7570A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56479-BB20-4D9F-8009-1677D84D1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FF0B6-F472-4A72-A44D-18C560703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15F1-25A6-4C93-8FE0-4CE9C2023804}" type="datetimeFigureOut">
              <a:rPr lang="LID4096" smtClean="0"/>
              <a:t>02/25/2024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CAFA5-FD3D-4AC6-A53C-ACBA3AEE7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ED6D0-024C-48A8-9F43-9269E8BF5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181B-F59E-41A3-BB18-080F16280D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444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FEE7C-B2F4-4213-92C4-3007A008A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3FB940-FA35-4DA6-840D-4BB0219B89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36E1F-5341-4A4C-8C0B-1B1829641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7A5A7-FA6A-4814-92AF-63C959AD1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15F1-25A6-4C93-8FE0-4CE9C2023804}" type="datetimeFigureOut">
              <a:rPr lang="LID4096" smtClean="0"/>
              <a:t>02/25/2024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653E80-D0EC-4DED-9095-B68618B69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B913C-4388-43DC-A097-D171A0D2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181B-F59E-41A3-BB18-080F16280D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43793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CFBD11-FADA-4120-9406-5910BE201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829D3-07A1-4C71-80E2-58425F64B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AC16E-EE78-4318-B1A4-5E9A25D98B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C15F1-25A6-4C93-8FE0-4CE9C2023804}" type="datetimeFigureOut">
              <a:rPr lang="LID4096" smtClean="0"/>
              <a:t>02/25/2024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7B071-4C1F-49BF-9257-2C646C3C5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3CBEC-3FB4-4812-A91E-CF1F9698E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D181B-F59E-41A3-BB18-080F16280D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6884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labriataphd.altervista.org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lucianoabriata.altervista.org/modelscmg2old.html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psychoprot.epfl.ch/casp13-topology-assessment/" TargetMode="External"/><Relationship Id="rId4" Type="http://schemas.openxmlformats.org/officeDocument/2006/relationships/hyperlink" Target="https://www.youtube.com/watch?v=-19KFQjArLQ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labriataphd.altervista.org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ustrmaps.com/site/1ar2f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molecularweb.epfl.ch/pages/pdb2ar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frontiersin.org/articles/10.3389/fmolb.2015.00056/ful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hanglab.ccmb.med.umich.edu/TM-align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lucianoabriata.altervista.org/papersdata/bib2016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lucianoabriata.altervista.org/papersdata/bib2016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mc/articles/PMC3260315/" TargetMode="External"/><Relationship Id="rId3" Type="http://schemas.openxmlformats.org/officeDocument/2006/relationships/hyperlink" Target="https://doi.org/10.1007/s10858-019-00264-2" TargetMode="External"/><Relationship Id="rId7" Type="http://schemas.openxmlformats.org/officeDocument/2006/relationships/hyperlink" Target="https://pdbj.org/emnavi/quick.php" TargetMode="External"/><Relationship Id="rId2" Type="http://schemas.openxmlformats.org/officeDocument/2006/relationships/hyperlink" Target="https://doi.org/10.1016/j.str.2019.11.00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str.2015.05.013" TargetMode="External"/><Relationship Id="rId5" Type="http://schemas.openxmlformats.org/officeDocument/2006/relationships/hyperlink" Target="https://doi.org/10.1016/j.str.2017.08.001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doi.org/10.1016/j.str.2018.03.011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9355"/>
            <a:ext cx="12192000" cy="553998"/>
          </a:xfrm>
        </p:spPr>
        <p:txBody>
          <a:bodyPr>
            <a:normAutofit fontScale="90000"/>
          </a:bodyPr>
          <a:lstStyle/>
          <a:p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Classes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1 and 2: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Computer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assist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structural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biology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FCAB52-E8EE-4518-AB42-6044D26954CF}"/>
              </a:ext>
            </a:extLst>
          </p:cNvPr>
          <p:cNvSpPr txBox="1"/>
          <p:nvPr/>
        </p:nvSpPr>
        <p:spPr>
          <a:xfrm>
            <a:off x="3214688" y="1500008"/>
            <a:ext cx="2733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Computer graphics</a:t>
            </a:r>
            <a:endParaRPr lang="LID4096" sz="2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617D1-CEC6-4A2A-81C2-BFAFEAF0EA63}"/>
              </a:ext>
            </a:extLst>
          </p:cNvPr>
          <p:cNvSpPr txBox="1"/>
          <p:nvPr/>
        </p:nvSpPr>
        <p:spPr>
          <a:xfrm>
            <a:off x="1771651" y="2930901"/>
            <a:ext cx="2733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Molecular modeling</a:t>
            </a:r>
            <a:endParaRPr lang="LID4096" sz="2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6A4AEA-BA8C-419E-85FA-48EDD80935B2}"/>
              </a:ext>
            </a:extLst>
          </p:cNvPr>
          <p:cNvSpPr txBox="1"/>
          <p:nvPr/>
        </p:nvSpPr>
        <p:spPr>
          <a:xfrm>
            <a:off x="7934326" y="2932152"/>
            <a:ext cx="2733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Molecular simulations</a:t>
            </a:r>
            <a:endParaRPr lang="LID4096" sz="2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C5111F-055F-4939-8F6C-F829226A3E26}"/>
              </a:ext>
            </a:extLst>
          </p:cNvPr>
          <p:cNvSpPr txBox="1"/>
          <p:nvPr/>
        </p:nvSpPr>
        <p:spPr>
          <a:xfrm>
            <a:off x="2253006" y="4197232"/>
            <a:ext cx="3596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F0"/>
                </a:solidFill>
              </a:rPr>
              <a:t>Understanding experiments</a:t>
            </a:r>
            <a:endParaRPr lang="LID4096" sz="2200" b="1" dirty="0">
              <a:solidFill>
                <a:srgbClr val="00B0F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FC007C-A0F5-473E-A9B0-7190F69DC656}"/>
              </a:ext>
            </a:extLst>
          </p:cNvPr>
          <p:cNvSpPr txBox="1"/>
          <p:nvPr/>
        </p:nvSpPr>
        <p:spPr>
          <a:xfrm>
            <a:off x="4762501" y="2793653"/>
            <a:ext cx="2333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The physics and chemistry of biology</a:t>
            </a:r>
            <a:endParaRPr lang="LID4096" b="1" i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58F672-B6B3-4981-A063-7734D65753AD}"/>
              </a:ext>
            </a:extLst>
          </p:cNvPr>
          <p:cNvSpPr txBox="1"/>
          <p:nvPr/>
        </p:nvSpPr>
        <p:spPr>
          <a:xfrm>
            <a:off x="6731612" y="1500008"/>
            <a:ext cx="3936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Structural bioinformatics</a:t>
            </a:r>
            <a:endParaRPr lang="LID4096" sz="2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BDE866-1D9A-45FC-AB07-2BECC544281F}"/>
              </a:ext>
            </a:extLst>
          </p:cNvPr>
          <p:cNvSpPr txBox="1"/>
          <p:nvPr/>
        </p:nvSpPr>
        <p:spPr>
          <a:xfrm>
            <a:off x="6342918" y="4197232"/>
            <a:ext cx="2838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F0"/>
                </a:solidFill>
              </a:rPr>
              <a:t>Knowing the biology</a:t>
            </a:r>
            <a:endParaRPr lang="LID4096" sz="2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19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799536-67FE-4AA5-A0F2-3A828E7D6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69" y="0"/>
            <a:ext cx="5982178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796A7E-E74E-424D-B84F-EEFD90972BBA}"/>
              </a:ext>
            </a:extLst>
          </p:cNvPr>
          <p:cNvSpPr txBox="1"/>
          <p:nvPr/>
        </p:nvSpPr>
        <p:spPr>
          <a:xfrm>
            <a:off x="7698659" y="338840"/>
            <a:ext cx="36521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err="1"/>
              <a:t>Different</a:t>
            </a:r>
            <a:r>
              <a:rPr lang="es-AR" b="1" dirty="0"/>
              <a:t> </a:t>
            </a:r>
            <a:r>
              <a:rPr lang="es-AR" b="1" dirty="0" err="1"/>
              <a:t>regions</a:t>
            </a:r>
            <a:r>
              <a:rPr lang="es-AR" b="1" dirty="0"/>
              <a:t> </a:t>
            </a:r>
            <a:r>
              <a:rPr lang="es-AR" b="1" dirty="0" err="1"/>
              <a:t>solved</a:t>
            </a:r>
            <a:r>
              <a:rPr lang="es-AR" b="1" dirty="0"/>
              <a:t> at </a:t>
            </a:r>
            <a:r>
              <a:rPr lang="es-AR" b="1" dirty="0" err="1"/>
              <a:t>different</a:t>
            </a:r>
            <a:r>
              <a:rPr lang="es-AR" b="1" dirty="0"/>
              <a:t> </a:t>
            </a:r>
            <a:r>
              <a:rPr lang="es-AR" b="1" dirty="0" err="1"/>
              <a:t>resolutions</a:t>
            </a:r>
            <a:endParaRPr lang="es-AR" b="1" dirty="0"/>
          </a:p>
          <a:p>
            <a:pPr algn="ctr"/>
            <a:endParaRPr lang="es-AR" b="1" dirty="0"/>
          </a:p>
          <a:p>
            <a:pPr algn="ctr"/>
            <a:r>
              <a:rPr lang="es-AR" b="1" dirty="0"/>
              <a:t>MULTISCALE MODELING</a:t>
            </a:r>
          </a:p>
          <a:p>
            <a:pPr algn="ctr"/>
            <a:endParaRPr lang="es-AR" b="1" dirty="0"/>
          </a:p>
          <a:p>
            <a:pPr algn="ctr"/>
            <a:r>
              <a:rPr lang="es-AR" b="1" dirty="0" err="1"/>
              <a:t>Need</a:t>
            </a:r>
            <a:r>
              <a:rPr lang="es-AR" b="1" dirty="0"/>
              <a:t> </a:t>
            </a:r>
            <a:r>
              <a:rPr lang="es-AR" b="1" dirty="0" err="1"/>
              <a:t>for</a:t>
            </a:r>
            <a:r>
              <a:rPr lang="es-AR" b="1" dirty="0"/>
              <a:t> </a:t>
            </a:r>
            <a:r>
              <a:rPr lang="es-AR" b="1" dirty="0" err="1"/>
              <a:t>special</a:t>
            </a:r>
            <a:r>
              <a:rPr lang="es-AR" b="1" dirty="0"/>
              <a:t> </a:t>
            </a:r>
            <a:r>
              <a:rPr lang="es-AR" b="1" dirty="0" err="1"/>
              <a:t>representations</a:t>
            </a:r>
            <a:endParaRPr lang="es-AR" b="1" dirty="0"/>
          </a:p>
          <a:p>
            <a:pPr algn="ctr"/>
            <a:endParaRPr lang="es-AR" b="1" dirty="0"/>
          </a:p>
          <a:p>
            <a:pPr algn="ctr"/>
            <a:r>
              <a:rPr lang="es-AR" b="1" dirty="0" err="1"/>
              <a:t>Uncertainties</a:t>
            </a:r>
            <a:r>
              <a:rPr lang="es-AR" b="1" dirty="0"/>
              <a:t> vs. </a:t>
            </a:r>
            <a:r>
              <a:rPr lang="es-AR" b="1" dirty="0" err="1"/>
              <a:t>dynamics</a:t>
            </a:r>
            <a:endParaRPr lang="es-AR" b="1" dirty="0"/>
          </a:p>
          <a:p>
            <a:pPr algn="ctr"/>
            <a:endParaRPr lang="es-AR" b="1" dirty="0"/>
          </a:p>
          <a:p>
            <a:pPr algn="ctr"/>
            <a:r>
              <a:rPr lang="es-AR" b="1" dirty="0" err="1"/>
              <a:t>Conformations</a:t>
            </a:r>
            <a:r>
              <a:rPr lang="es-AR" b="1" dirty="0"/>
              <a:t> and </a:t>
            </a:r>
            <a:r>
              <a:rPr lang="es-AR" b="1" dirty="0" err="1"/>
              <a:t>states</a:t>
            </a:r>
            <a:r>
              <a:rPr lang="es-AR" b="1" dirty="0"/>
              <a:t>?</a:t>
            </a:r>
            <a:endParaRPr lang="LID4096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C70618-005E-4AA0-B999-2CB2F7EFF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659" y="4959948"/>
            <a:ext cx="4200707" cy="74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9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FB1C0EEE-B952-417E-AB8C-B9EDD12AD564}"/>
              </a:ext>
            </a:extLst>
          </p:cNvPr>
          <p:cNvSpPr txBox="1">
            <a:spLocks/>
          </p:cNvSpPr>
          <p:nvPr/>
        </p:nvSpPr>
        <p:spPr>
          <a:xfrm>
            <a:off x="292231" y="2591568"/>
            <a:ext cx="11397006" cy="3389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33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</a:t>
            </a:r>
            <a:r>
              <a:rPr lang="es-ES" sz="33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</a:t>
            </a:r>
            <a:r>
              <a:rPr lang="es-ES" sz="33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33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es-ES" sz="33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diffraction</a:t>
            </a:r>
            <a:r>
              <a:rPr lang="es-ES" sz="33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NMR, </a:t>
            </a:r>
            <a:r>
              <a:rPr lang="es-ES" sz="33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cryoEM</a:t>
            </a:r>
            <a:r>
              <a:rPr lang="es-ES" sz="33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etc.: </a:t>
            </a:r>
            <a:r>
              <a:rPr lang="es-ES" sz="3300" b="1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wwPDB</a:t>
            </a:r>
            <a:r>
              <a:rPr lang="es-ES" sz="3300" b="1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3300" b="1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lang="es-ES" sz="3300" b="1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databases</a:t>
            </a:r>
            <a:endParaRPr lang="es-ES" sz="3300" b="1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33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33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Integrative</a:t>
            </a:r>
            <a:r>
              <a:rPr lang="es-ES" sz="33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es-ES" sz="33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3300" b="1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PDB-Dev, SASBDB, etc.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33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Purely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computational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3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es-ES" sz="3300" b="1" i="1" dirty="0">
                <a:latin typeface="Arial" panose="020B0604020202020204" pitchFamily="34" charset="0"/>
                <a:cs typeface="Arial" panose="020B0604020202020204" pitchFamily="34" charset="0"/>
              </a:rPr>
              <a:t> Archive, AF-EBI </a:t>
            </a:r>
            <a:r>
              <a:rPr lang="es-ES" sz="3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r>
              <a:rPr lang="es-ES" sz="3300" b="1" i="1" dirty="0">
                <a:latin typeface="Arial" panose="020B0604020202020204" pitchFamily="34" charset="0"/>
                <a:cs typeface="Arial" panose="020B0604020202020204" pitchFamily="34" charset="0"/>
              </a:rPr>
              <a:t>, SI </a:t>
            </a:r>
            <a:r>
              <a:rPr lang="es-ES" sz="3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es-ES" sz="33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3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ModelSearch</a:t>
            </a:r>
            <a:r>
              <a:rPr lang="es-ES" sz="3300" b="1" i="1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s-ES" sz="3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we’ll</a:t>
            </a:r>
            <a:r>
              <a:rPr lang="es-ES" sz="33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es-ES" sz="33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es-ES" sz="33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endParaRPr lang="es-ES" sz="33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Online or local molecular modeling tools</a:t>
            </a:r>
            <a:r>
              <a:rPr lang="en-US" sz="3300" b="1" i="1" dirty="0">
                <a:latin typeface="Arial" panose="020B0604020202020204" pitchFamily="34" charset="0"/>
                <a:cs typeface="Arial" panose="020B0604020202020204" pitchFamily="34" charset="0"/>
              </a:rPr>
              <a:t> like CHARMM-GUI and others we’ll see next class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41E33E-DDF0-4191-A866-C7D91659BE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898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PART 1: </a:t>
            </a: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obtain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 3D </a:t>
            </a: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 place?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0339FF-99B3-462E-A163-801A0D7CC577}"/>
              </a:ext>
            </a:extLst>
          </p:cNvPr>
          <p:cNvSpPr txBox="1">
            <a:spLocks/>
          </p:cNvSpPr>
          <p:nvPr/>
        </p:nvSpPr>
        <p:spPr>
          <a:xfrm>
            <a:off x="0" y="989814"/>
            <a:ext cx="12192000" cy="989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tend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purely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experimentally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derived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, and I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tend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use “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written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everything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reality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)…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Even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” are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atoms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distributed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explains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experimental data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obtained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502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8"/>
            <a:ext cx="9144000" cy="561577"/>
          </a:xfrm>
        </p:spPr>
        <p:txBody>
          <a:bodyPr>
            <a:normAutofit/>
          </a:bodyPr>
          <a:lstStyle/>
          <a:p>
            <a:r>
              <a:rPr lang="en-US" sz="2600" b="1" dirty="0"/>
              <a:t>One last tool: </a:t>
            </a:r>
            <a:r>
              <a:rPr lang="en-US" sz="2600" b="1" i="1" dirty="0" err="1"/>
              <a:t>modelsearch</a:t>
            </a:r>
            <a:endParaRPr lang="en-US" sz="26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0" y="6488676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2"/>
              </a:rPr>
              <a:t>http://labriataphd.altervista.org/</a:t>
            </a:r>
            <a:r>
              <a:rPr lang="en-US" sz="1400" b="1" dirty="0"/>
              <a:t>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21663" y="3198062"/>
            <a:ext cx="8699964" cy="1640971"/>
            <a:chOff x="-2338" y="4266277"/>
            <a:chExt cx="8699964" cy="1640971"/>
          </a:xfrm>
        </p:grpSpPr>
        <p:sp>
          <p:nvSpPr>
            <p:cNvPr id="31" name="TextBox 30"/>
            <p:cNvSpPr txBox="1"/>
            <p:nvPr/>
          </p:nvSpPr>
          <p:spPr>
            <a:xfrm>
              <a:off x="2775333" y="4953141"/>
              <a:ext cx="37787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hlinkClick r:id="rId2"/>
                </a:rPr>
                <a:t>http://labriataphd.altervista.org/</a:t>
              </a:r>
              <a:r>
                <a:rPr lang="en-US" b="1" dirty="0"/>
                <a:t>    </a:t>
              </a:r>
            </a:p>
            <a:p>
              <a:pPr algn="ctr"/>
              <a:endParaRPr lang="en-US" b="1" dirty="0">
                <a:sym typeface="Wingdings" panose="05000000000000000000" pitchFamily="2" charset="2"/>
              </a:endParaRPr>
            </a:p>
            <a:p>
              <a:pPr algn="ctr"/>
              <a:r>
                <a:rPr lang="en-US" sz="2000" b="1" dirty="0">
                  <a:solidFill>
                    <a:srgbClr val="0070C0"/>
                  </a:solidFill>
                  <a:sym typeface="Wingdings" panose="05000000000000000000" pitchFamily="2" charset="2"/>
                </a:rPr>
                <a:t> Follow </a:t>
              </a:r>
              <a:r>
                <a:rPr lang="en-US" sz="2000" b="1" i="1" dirty="0" err="1">
                  <a:solidFill>
                    <a:srgbClr val="0070C0"/>
                  </a:solidFill>
                  <a:sym typeface="Wingdings" panose="05000000000000000000" pitchFamily="2" charset="2"/>
                </a:rPr>
                <a:t>modelsearch</a:t>
              </a:r>
              <a:r>
                <a:rPr lang="en-US" sz="2000" b="1" dirty="0">
                  <a:solidFill>
                    <a:srgbClr val="0070C0"/>
                  </a:solidFill>
                  <a:sym typeface="Wingdings" panose="05000000000000000000" pitchFamily="2" charset="2"/>
                </a:rPr>
                <a:t> link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255772" y="4266277"/>
              <a:ext cx="572902" cy="625446"/>
              <a:chOff x="4335982" y="2202351"/>
              <a:chExt cx="620123" cy="846162"/>
            </a:xfrm>
          </p:grpSpPr>
          <p:sp>
            <p:nvSpPr>
              <p:cNvPr id="33" name="Down Arrow 32"/>
              <p:cNvSpPr/>
              <p:nvPr/>
            </p:nvSpPr>
            <p:spPr>
              <a:xfrm>
                <a:off x="4335982" y="2202351"/>
                <a:ext cx="300250" cy="84616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Down Arrow 33"/>
              <p:cNvSpPr/>
              <p:nvPr/>
            </p:nvSpPr>
            <p:spPr>
              <a:xfrm rot="10800000">
                <a:off x="4655855" y="2202351"/>
                <a:ext cx="300250" cy="84616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-2338" y="5066206"/>
              <a:ext cx="23942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ourier New" panose="02070309020205020404" pitchFamily="49" charset="0"/>
                  <a:cs typeface="Courier New" panose="02070309020205020404" pitchFamily="49" charset="0"/>
                </a:rPr>
                <a:t>&gt;</a:t>
              </a:r>
              <a:r>
                <a:rPr lang="en-US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your_protein</a:t>
              </a:r>
              <a:endParaRPr lang="en-US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dirty="0">
                  <a:latin typeface="Courier New" panose="02070309020205020404" pitchFamily="49" charset="0"/>
                  <a:cs typeface="Courier New" panose="02070309020205020404" pitchFamily="49" charset="0"/>
                </a:rPr>
                <a:t>PRTEINSEQENCE</a:t>
              </a:r>
            </a:p>
          </p:txBody>
        </p:sp>
        <p:sp>
          <p:nvSpPr>
            <p:cNvPr id="36" name="Down Arrow 35"/>
            <p:cNvSpPr/>
            <p:nvPr/>
          </p:nvSpPr>
          <p:spPr>
            <a:xfrm rot="16200000">
              <a:off x="2173807" y="5065459"/>
              <a:ext cx="436278" cy="76464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own Arrow 36"/>
            <p:cNvSpPr/>
            <p:nvPr/>
          </p:nvSpPr>
          <p:spPr>
            <a:xfrm rot="16200000">
              <a:off x="6815539" y="5065460"/>
              <a:ext cx="436278" cy="76464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587607" y="5229642"/>
              <a:ext cx="1110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latin typeface="Arial" panose="020B0604020202020204" pitchFamily="34" charset="0"/>
                  <a:cs typeface="Arial" panose="020B0604020202020204" pitchFamily="34" charset="0"/>
                </a:rPr>
                <a:t>Models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00447" y="1148545"/>
            <a:ext cx="9451467" cy="2192168"/>
            <a:chOff x="-123556" y="2216763"/>
            <a:chExt cx="9451466" cy="2192167"/>
          </a:xfrm>
        </p:grpSpPr>
        <p:grpSp>
          <p:nvGrpSpPr>
            <p:cNvPr id="20" name="Group 19"/>
            <p:cNvGrpSpPr/>
            <p:nvPr/>
          </p:nvGrpSpPr>
          <p:grpSpPr>
            <a:xfrm>
              <a:off x="-123556" y="2342509"/>
              <a:ext cx="9451466" cy="2066421"/>
              <a:chOff x="-984440" y="499299"/>
              <a:chExt cx="9451466" cy="2066421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-984440" y="499299"/>
                <a:ext cx="9451466" cy="2066421"/>
                <a:chOff x="-984440" y="499299"/>
                <a:chExt cx="9451466" cy="2066421"/>
              </a:xfrm>
              <a:solidFill>
                <a:schemeClr val="accent3">
                  <a:lumMod val="40000"/>
                  <a:lumOff val="60000"/>
                </a:schemeClr>
              </a:solidFill>
            </p:grpSpPr>
            <p:sp>
              <p:nvSpPr>
                <p:cNvPr id="28" name="Cloud 27"/>
                <p:cNvSpPr/>
                <p:nvPr/>
              </p:nvSpPr>
              <p:spPr>
                <a:xfrm>
                  <a:off x="128337" y="994611"/>
                  <a:ext cx="2855495" cy="1571109"/>
                </a:xfrm>
                <a:prstGeom prst="cloud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3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29" name="Cloud 28"/>
                <p:cNvSpPr/>
                <p:nvPr/>
              </p:nvSpPr>
              <p:spPr>
                <a:xfrm>
                  <a:off x="-984440" y="601479"/>
                  <a:ext cx="2855495" cy="1170228"/>
                </a:xfrm>
                <a:prstGeom prst="cloud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3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30" name="Cloud 29"/>
                <p:cNvSpPr/>
                <p:nvPr/>
              </p:nvSpPr>
              <p:spPr>
                <a:xfrm>
                  <a:off x="4941773" y="499299"/>
                  <a:ext cx="3525253" cy="1571109"/>
                </a:xfrm>
                <a:prstGeom prst="cloud">
                  <a:avLst/>
                </a:prstGeom>
                <a:grp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3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-706101" y="756179"/>
                <a:ext cx="9057723" cy="1507000"/>
                <a:chOff x="-706101" y="756179"/>
                <a:chExt cx="9057723" cy="1507000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600925" y="1863069"/>
                  <a:ext cx="162025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/>
                    <a:t>PDB-Dev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-706101" y="931492"/>
                  <a:ext cx="208547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/>
                    <a:t>CASP models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1167129" y="1536790"/>
                  <a:ext cx="14788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/>
                    <a:t>SASBDB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584968" y="1274794"/>
                  <a:ext cx="14788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/>
                    <a:t>Paper SIs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7089226" y="1209061"/>
                  <a:ext cx="1262396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etc…</a:t>
                  </a: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5539913" y="756179"/>
                  <a:ext cx="256577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/>
                    <a:t>MA, PMP, PMDB</a:t>
                  </a:r>
                </a:p>
              </p:txBody>
            </p:sp>
          </p:grpSp>
        </p:grpSp>
        <p:sp>
          <p:nvSpPr>
            <p:cNvPr id="39" name="Cloud 38"/>
            <p:cNvSpPr/>
            <p:nvPr/>
          </p:nvSpPr>
          <p:spPr>
            <a:xfrm>
              <a:off x="3220871" y="2216763"/>
              <a:ext cx="3076129" cy="1805555"/>
            </a:xfrm>
            <a:prstGeom prst="cloud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48497" y="2582896"/>
              <a:ext cx="26613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Contact-based models</a:t>
              </a:r>
            </a:p>
            <a:p>
              <a:pPr algn="ctr"/>
              <a:r>
                <a:rPr lang="en-US" sz="2000" b="1" dirty="0" err="1"/>
                <a:t>DMPfold</a:t>
              </a:r>
              <a:r>
                <a:rPr lang="en-US" sz="2000" b="1" dirty="0"/>
                <a:t>, </a:t>
              </a:r>
              <a:r>
                <a:rPr lang="en-US" sz="2000" b="1" dirty="0" err="1"/>
                <a:t>Pcons</a:t>
              </a:r>
              <a:r>
                <a:rPr lang="en-US" sz="2000" b="1" dirty="0"/>
                <a:t>, Tara3D, Gremlin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5B26035-D8C9-454E-AED4-D877D101BD2E}"/>
              </a:ext>
            </a:extLst>
          </p:cNvPr>
          <p:cNvSpPr txBox="1"/>
          <p:nvPr/>
        </p:nvSpPr>
        <p:spPr>
          <a:xfrm>
            <a:off x="8940002" y="6431890"/>
            <a:ext cx="331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Abriata et al </a:t>
            </a:r>
            <a:r>
              <a:rPr lang="en-US" i="1" dirty="0"/>
              <a:t>Bioinformatics</a:t>
            </a:r>
            <a:r>
              <a:rPr lang="en-US" dirty="0"/>
              <a:t> 2020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86631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66680-18F8-4C7A-BB68-EECB2151B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PART 2: Molecular graphics</a:t>
            </a:r>
            <a:endParaRPr lang="LID40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71CDC-7570-4723-B40B-46FAAA5B8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at any stage of structural biology</a:t>
            </a:r>
          </a:p>
          <a:p>
            <a:endParaRPr lang="en-US" dirty="0"/>
          </a:p>
          <a:p>
            <a:r>
              <a:rPr lang="en-US" dirty="0"/>
              <a:t>Only a quick revision of the history of molecular graphics &amp; tools</a:t>
            </a:r>
          </a:p>
          <a:p>
            <a:endParaRPr lang="en-US" dirty="0"/>
          </a:p>
          <a:p>
            <a:r>
              <a:rPr lang="en-US" dirty="0"/>
              <a:t>We’ll see just a few key programs, but there are more</a:t>
            </a:r>
          </a:p>
          <a:p>
            <a:endParaRPr lang="en-US" dirty="0"/>
          </a:p>
          <a:p>
            <a:r>
              <a:rPr lang="en-US" dirty="0"/>
              <a:t>A personal outlook into the future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5084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111C5C-B86D-4063-B7F8-42E7BA769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0"/>
            <a:ext cx="5784274" cy="579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7D2098-58EE-4B26-BCBB-15E1D25F39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8"/>
          <a:stretch/>
        </p:blipFill>
        <p:spPr>
          <a:xfrm>
            <a:off x="1524000" y="-38101"/>
            <a:ext cx="4428341" cy="3200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19A6F2-7C0A-4421-88E3-10980E586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169" y="2946400"/>
            <a:ext cx="3911600" cy="3911600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F66B88-BE2A-4983-990D-B1F249E66A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0" t="6836" r="11379"/>
          <a:stretch/>
        </p:blipFill>
        <p:spPr>
          <a:xfrm>
            <a:off x="322794" y="248992"/>
            <a:ext cx="3092582" cy="3048172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FB7D2A-50FD-4DD1-9115-2857EC355B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285" y="906306"/>
            <a:ext cx="4572000" cy="3043238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29331-2719-46ED-A82F-F19199E52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9285" y="5821142"/>
            <a:ext cx="5480901" cy="1059092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Tangible models</a:t>
            </a:r>
            <a:endParaRPr lang="LID40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09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444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/>
              <a:t>Computer graphics offer information-rich views, at the expense of control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5" y="3693379"/>
            <a:ext cx="3048000" cy="291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Image resu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797" y="6157705"/>
            <a:ext cx="574282" cy="57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8FBB4E-5326-4A63-8038-3BC4C44E7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8" y="600442"/>
            <a:ext cx="3585714" cy="2931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E5C811-C5E5-46B1-A18C-CA5CEDD9F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041" y="3213968"/>
            <a:ext cx="3860801" cy="35180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049" y="666577"/>
            <a:ext cx="4474951" cy="27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79E46-1D41-403F-BEBB-CF217B48D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64" y="600442"/>
            <a:ext cx="2593997" cy="2438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84897C-9BE7-4D46-AF0D-47D35A076C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1" b="9116"/>
          <a:stretch/>
        </p:blipFill>
        <p:spPr>
          <a:xfrm>
            <a:off x="4199864" y="3213968"/>
            <a:ext cx="3022138" cy="351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0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17715" y="1"/>
            <a:ext cx="9150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HTML-embeddable molecular graphics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61E69B-FA08-4D5F-89C8-624549BAADDC}"/>
              </a:ext>
            </a:extLst>
          </p:cNvPr>
          <p:cNvGrpSpPr/>
          <p:nvPr/>
        </p:nvGrpSpPr>
        <p:grpSpPr>
          <a:xfrm>
            <a:off x="202185" y="650200"/>
            <a:ext cx="11307943" cy="3419464"/>
            <a:chOff x="307362" y="1115757"/>
            <a:chExt cx="11300176" cy="341946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30" y="1228785"/>
              <a:ext cx="6385712" cy="330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794CA44-F4A4-4569-8A56-07FD19A75906}"/>
                </a:ext>
              </a:extLst>
            </p:cNvPr>
            <p:cNvSpPr/>
            <p:nvPr/>
          </p:nvSpPr>
          <p:spPr>
            <a:xfrm>
              <a:off x="307362" y="1435100"/>
              <a:ext cx="441938" cy="50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A779C0-9F65-42D4-9D53-153CEB7CF31B}"/>
                </a:ext>
              </a:extLst>
            </p:cNvPr>
            <p:cNvSpPr txBox="1"/>
            <p:nvPr/>
          </p:nvSpPr>
          <p:spPr>
            <a:xfrm>
              <a:off x="6853207" y="1115757"/>
              <a:ext cx="475433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JSmol</a:t>
              </a:r>
              <a:endParaRPr lang="en-US" b="1" dirty="0"/>
            </a:p>
            <a:p>
              <a:endParaRPr lang="en-US" dirty="0"/>
            </a:p>
            <a:p>
              <a:r>
                <a:rPr lang="en-US" dirty="0"/>
                <a:t>- Can load ready-made </a:t>
              </a:r>
              <a:r>
                <a:rPr lang="en-US" dirty="0" err="1"/>
                <a:t>pymol</a:t>
              </a:r>
              <a:r>
                <a:rPr lang="en-US" dirty="0"/>
                <a:t> sessions (</a:t>
              </a:r>
              <a:r>
                <a:rPr lang="en-US" dirty="0">
                  <a:hlinkClick r:id="rId3"/>
                </a:rPr>
                <a:t>example</a:t>
              </a:r>
              <a:r>
                <a:rPr lang="en-US" dirty="0"/>
                <a:t>)</a:t>
              </a:r>
            </a:p>
            <a:p>
              <a:r>
                <a:rPr lang="en-US" dirty="0"/>
                <a:t>- Can display more than molecules (maps, orbitals from Gaussian, etc. etc.)</a:t>
              </a:r>
            </a:p>
            <a:p>
              <a:r>
                <a:rPr lang="en-US" dirty="0"/>
                <a:t>- Very good cross-device support</a:t>
              </a:r>
            </a:p>
            <a:p>
              <a:r>
                <a:rPr lang="en-US" dirty="0"/>
                <a:t>- Scriptable to provide interactivity</a:t>
              </a:r>
            </a:p>
            <a:p>
              <a:r>
                <a:rPr lang="en-US" dirty="0"/>
                <a:t>- Linkable to other libraries (examples on eye-gazing, </a:t>
              </a:r>
              <a:r>
                <a:rPr lang="en-US" dirty="0">
                  <a:hlinkClick r:id="rId4"/>
                </a:rPr>
                <a:t>concurrent collaboration</a:t>
              </a:r>
              <a:r>
                <a:rPr lang="en-US" dirty="0"/>
                <a:t>)</a:t>
              </a:r>
            </a:p>
            <a:p>
              <a:r>
                <a:rPr lang="en-US" dirty="0"/>
                <a:t>- Can couple multiple views (</a:t>
              </a:r>
              <a:r>
                <a:rPr lang="en-US" dirty="0">
                  <a:hlinkClick r:id="rId5"/>
                </a:rPr>
                <a:t>example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28429" y="4644902"/>
            <a:ext cx="3627894" cy="1771650"/>
            <a:chOff x="5656512" y="3947320"/>
            <a:chExt cx="3625402" cy="17716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512" y="3947320"/>
              <a:ext cx="3048000" cy="177165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8704512" y="5015560"/>
              <a:ext cx="577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NGL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E1B0BF8-3582-4450-8FC4-9E3EBDF6DF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8620" y="4045549"/>
            <a:ext cx="4571647" cy="26804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4B7108-4BCA-4935-B0F3-D8CA8F486CDB}"/>
              </a:ext>
            </a:extLst>
          </p:cNvPr>
          <p:cNvSpPr txBox="1"/>
          <p:nvPr/>
        </p:nvSpPr>
        <p:spPr>
          <a:xfrm>
            <a:off x="6702227" y="5161395"/>
            <a:ext cx="68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Mol*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3165E3-2914-408E-9DF0-A6DE239BA7C4}"/>
              </a:ext>
            </a:extLst>
          </p:cNvPr>
          <p:cNvSpPr/>
          <p:nvPr/>
        </p:nvSpPr>
        <p:spPr>
          <a:xfrm>
            <a:off x="6001287" y="5523178"/>
            <a:ext cx="1907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Brings data by pieces -esp. useful for exploring large maps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681991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32696-E36A-4478-B78F-68EF61F9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AC2AB-1E6F-4A95-9245-B46318CC102D}" type="slidenum">
              <a:rPr lang="en-US" smtClean="0"/>
              <a:t>17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6AC3CE-21D7-4B76-A8DC-5355ACA372A1}"/>
              </a:ext>
            </a:extLst>
          </p:cNvPr>
          <p:cNvSpPr/>
          <p:nvPr/>
        </p:nvSpPr>
        <p:spPr>
          <a:xfrm>
            <a:off x="1524000" y="63819"/>
            <a:ext cx="91569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Back to the future / “tangible computer graphics”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C18EDB-09E6-4FF5-B401-C65F99E894BA}"/>
              </a:ext>
            </a:extLst>
          </p:cNvPr>
          <p:cNvGrpSpPr/>
          <p:nvPr/>
        </p:nvGrpSpPr>
        <p:grpSpPr>
          <a:xfrm>
            <a:off x="1215715" y="1417072"/>
            <a:ext cx="8785349" cy="4777541"/>
            <a:chOff x="491319" y="382138"/>
            <a:chExt cx="6692440" cy="363940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8F14751-A725-4F38-A970-65B082378583}"/>
                </a:ext>
              </a:extLst>
            </p:cNvPr>
            <p:cNvGrpSpPr/>
            <p:nvPr/>
          </p:nvGrpSpPr>
          <p:grpSpPr>
            <a:xfrm>
              <a:off x="491319" y="382138"/>
              <a:ext cx="2115403" cy="1307033"/>
              <a:chOff x="3002507" y="614150"/>
              <a:chExt cx="2115403" cy="1307033"/>
            </a:xfrm>
          </p:grpSpPr>
          <p:pic>
            <p:nvPicPr>
              <p:cNvPr id="65" name="Picture 4" descr="Related image">
                <a:extLst>
                  <a:ext uri="{FF2B5EF4-FFF2-40B4-BE49-F238E27FC236}">
                    <a16:creationId xmlns:a16="http://schemas.microsoft.com/office/drawing/2014/main" id="{AFE29923-DB73-4366-86F4-6930252C8C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3950" y="641445"/>
                <a:ext cx="1599672" cy="12797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0E08AA9-5335-4C31-8295-F35DA43DC436}"/>
                  </a:ext>
                </a:extLst>
              </p:cNvPr>
              <p:cNvSpPr txBox="1"/>
              <p:nvPr/>
            </p:nvSpPr>
            <p:spPr>
              <a:xfrm>
                <a:off x="3002507" y="614150"/>
                <a:ext cx="21154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High-Performance Computing</a:t>
                </a:r>
              </a:p>
            </p:txBody>
          </p:sp>
        </p:grpSp>
        <p:pic>
          <p:nvPicPr>
            <p:cNvPr id="28" name="Picture 10" descr="Image result for arm clipart">
              <a:extLst>
                <a:ext uri="{FF2B5EF4-FFF2-40B4-BE49-F238E27FC236}">
                  <a16:creationId xmlns:a16="http://schemas.microsoft.com/office/drawing/2014/main" id="{F3AEF50D-C3F6-41C2-88D2-30908A5801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67"/>
            <a:stretch/>
          </p:blipFill>
          <p:spPr bwMode="auto">
            <a:xfrm flipH="1">
              <a:off x="851874" y="1863306"/>
              <a:ext cx="1571481" cy="747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Freeform 97">
              <a:extLst>
                <a:ext uri="{FF2B5EF4-FFF2-40B4-BE49-F238E27FC236}">
                  <a16:creationId xmlns:a16="http://schemas.microsoft.com/office/drawing/2014/main" id="{E2D45FFD-9AAB-437E-B851-0F8D27991B6A}"/>
                </a:ext>
              </a:extLst>
            </p:cNvPr>
            <p:cNvSpPr/>
            <p:nvPr/>
          </p:nvSpPr>
          <p:spPr>
            <a:xfrm rot="162693">
              <a:off x="2976115" y="2147976"/>
              <a:ext cx="664234" cy="1104181"/>
            </a:xfrm>
            <a:custGeom>
              <a:avLst/>
              <a:gdLst>
                <a:gd name="connsiteX0" fmla="*/ 155276 w 681487"/>
                <a:gd name="connsiteY0" fmla="*/ 0 h 1104181"/>
                <a:gd name="connsiteX1" fmla="*/ 0 w 681487"/>
                <a:gd name="connsiteY1" fmla="*/ 543464 h 1104181"/>
                <a:gd name="connsiteX2" fmla="*/ 526212 w 681487"/>
                <a:gd name="connsiteY2" fmla="*/ 1104181 h 1104181"/>
                <a:gd name="connsiteX3" fmla="*/ 681487 w 681487"/>
                <a:gd name="connsiteY3" fmla="*/ 646981 h 1104181"/>
                <a:gd name="connsiteX4" fmla="*/ 155276 w 681487"/>
                <a:gd name="connsiteY4" fmla="*/ 0 h 1104181"/>
                <a:gd name="connsiteX0" fmla="*/ 155276 w 698740"/>
                <a:gd name="connsiteY0" fmla="*/ 0 h 1104181"/>
                <a:gd name="connsiteX1" fmla="*/ 0 w 698740"/>
                <a:gd name="connsiteY1" fmla="*/ 543464 h 1104181"/>
                <a:gd name="connsiteX2" fmla="*/ 526212 w 698740"/>
                <a:gd name="connsiteY2" fmla="*/ 1104181 h 1104181"/>
                <a:gd name="connsiteX3" fmla="*/ 698740 w 698740"/>
                <a:gd name="connsiteY3" fmla="*/ 569343 h 1104181"/>
                <a:gd name="connsiteX4" fmla="*/ 155276 w 698740"/>
                <a:gd name="connsiteY4" fmla="*/ 0 h 1104181"/>
                <a:gd name="connsiteX0" fmla="*/ 120770 w 664234"/>
                <a:gd name="connsiteY0" fmla="*/ 0 h 1104181"/>
                <a:gd name="connsiteX1" fmla="*/ 0 w 664234"/>
                <a:gd name="connsiteY1" fmla="*/ 517585 h 1104181"/>
                <a:gd name="connsiteX2" fmla="*/ 491706 w 664234"/>
                <a:gd name="connsiteY2" fmla="*/ 1104181 h 1104181"/>
                <a:gd name="connsiteX3" fmla="*/ 664234 w 664234"/>
                <a:gd name="connsiteY3" fmla="*/ 569343 h 1104181"/>
                <a:gd name="connsiteX4" fmla="*/ 120770 w 664234"/>
                <a:gd name="connsiteY4" fmla="*/ 0 h 110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234" h="1104181">
                  <a:moveTo>
                    <a:pt x="120770" y="0"/>
                  </a:moveTo>
                  <a:lnTo>
                    <a:pt x="0" y="517585"/>
                  </a:lnTo>
                  <a:lnTo>
                    <a:pt x="491706" y="1104181"/>
                  </a:lnTo>
                  <a:lnTo>
                    <a:pt x="664234" y="569343"/>
                  </a:lnTo>
                  <a:lnTo>
                    <a:pt x="12077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69">
              <a:extLst>
                <a:ext uri="{FF2B5EF4-FFF2-40B4-BE49-F238E27FC236}">
                  <a16:creationId xmlns:a16="http://schemas.microsoft.com/office/drawing/2014/main" id="{37FEEAD0-88C6-44ED-A69A-D05767CB42DB}"/>
                </a:ext>
              </a:extLst>
            </p:cNvPr>
            <p:cNvSpPr/>
            <p:nvPr/>
          </p:nvSpPr>
          <p:spPr>
            <a:xfrm>
              <a:off x="2260122" y="1250829"/>
              <a:ext cx="664234" cy="1104181"/>
            </a:xfrm>
            <a:custGeom>
              <a:avLst/>
              <a:gdLst>
                <a:gd name="connsiteX0" fmla="*/ 155276 w 681487"/>
                <a:gd name="connsiteY0" fmla="*/ 0 h 1104181"/>
                <a:gd name="connsiteX1" fmla="*/ 0 w 681487"/>
                <a:gd name="connsiteY1" fmla="*/ 543464 h 1104181"/>
                <a:gd name="connsiteX2" fmla="*/ 526212 w 681487"/>
                <a:gd name="connsiteY2" fmla="*/ 1104181 h 1104181"/>
                <a:gd name="connsiteX3" fmla="*/ 681487 w 681487"/>
                <a:gd name="connsiteY3" fmla="*/ 646981 h 1104181"/>
                <a:gd name="connsiteX4" fmla="*/ 155276 w 681487"/>
                <a:gd name="connsiteY4" fmla="*/ 0 h 1104181"/>
                <a:gd name="connsiteX0" fmla="*/ 155276 w 698740"/>
                <a:gd name="connsiteY0" fmla="*/ 0 h 1104181"/>
                <a:gd name="connsiteX1" fmla="*/ 0 w 698740"/>
                <a:gd name="connsiteY1" fmla="*/ 543464 h 1104181"/>
                <a:gd name="connsiteX2" fmla="*/ 526212 w 698740"/>
                <a:gd name="connsiteY2" fmla="*/ 1104181 h 1104181"/>
                <a:gd name="connsiteX3" fmla="*/ 698740 w 698740"/>
                <a:gd name="connsiteY3" fmla="*/ 569343 h 1104181"/>
                <a:gd name="connsiteX4" fmla="*/ 155276 w 698740"/>
                <a:gd name="connsiteY4" fmla="*/ 0 h 1104181"/>
                <a:gd name="connsiteX0" fmla="*/ 120770 w 664234"/>
                <a:gd name="connsiteY0" fmla="*/ 0 h 1104181"/>
                <a:gd name="connsiteX1" fmla="*/ 0 w 664234"/>
                <a:gd name="connsiteY1" fmla="*/ 517585 h 1104181"/>
                <a:gd name="connsiteX2" fmla="*/ 491706 w 664234"/>
                <a:gd name="connsiteY2" fmla="*/ 1104181 h 1104181"/>
                <a:gd name="connsiteX3" fmla="*/ 664234 w 664234"/>
                <a:gd name="connsiteY3" fmla="*/ 569343 h 1104181"/>
                <a:gd name="connsiteX4" fmla="*/ 120770 w 664234"/>
                <a:gd name="connsiteY4" fmla="*/ 0 h 110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234" h="1104181">
                  <a:moveTo>
                    <a:pt x="120770" y="0"/>
                  </a:moveTo>
                  <a:lnTo>
                    <a:pt x="0" y="517585"/>
                  </a:lnTo>
                  <a:lnTo>
                    <a:pt x="491706" y="1104181"/>
                  </a:lnTo>
                  <a:lnTo>
                    <a:pt x="664234" y="569343"/>
                  </a:lnTo>
                  <a:lnTo>
                    <a:pt x="12077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4" descr="Image result for laptop">
              <a:extLst>
                <a:ext uri="{FF2B5EF4-FFF2-40B4-BE49-F238E27FC236}">
                  <a16:creationId xmlns:a16="http://schemas.microsoft.com/office/drawing/2014/main" id="{F54302F4-0C8B-4864-A0B1-D860BAEBE7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612" y="1132321"/>
              <a:ext cx="1765147" cy="1087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id="{4908E295-FA61-4210-8CC2-E5D047A4B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547" y="2251882"/>
              <a:ext cx="961768" cy="887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5">
              <a:extLst>
                <a:ext uri="{FF2B5EF4-FFF2-40B4-BE49-F238E27FC236}">
                  <a16:creationId xmlns:a16="http://schemas.microsoft.com/office/drawing/2014/main" id="{678E6979-7677-4623-993E-C7D3F8DA6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66821" flipH="1">
              <a:off x="2073643" y="2199744"/>
              <a:ext cx="574299" cy="686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0" descr="Image result for arm clipart">
              <a:extLst>
                <a:ext uri="{FF2B5EF4-FFF2-40B4-BE49-F238E27FC236}">
                  <a16:creationId xmlns:a16="http://schemas.microsoft.com/office/drawing/2014/main" id="{83DA9679-9F72-498F-98F9-81D1A2E262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968991" y="2947913"/>
              <a:ext cx="1571481" cy="818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320DFCA1-1295-4BB3-B81E-8C661D61BB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09825" flipH="1">
              <a:off x="2139160" y="2538482"/>
              <a:ext cx="621666" cy="148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4B4800E-B145-4084-9D29-2C04E13C2620}"/>
                </a:ext>
              </a:extLst>
            </p:cNvPr>
            <p:cNvSpPr txBox="1"/>
            <p:nvPr/>
          </p:nvSpPr>
          <p:spPr>
            <a:xfrm rot="487325">
              <a:off x="1876827" y="1653567"/>
              <a:ext cx="1719618" cy="646331"/>
            </a:xfrm>
            <a:prstGeom prst="rect">
              <a:avLst/>
            </a:prstGeom>
            <a:noFill/>
            <a:scene3d>
              <a:camera prst="isometricLeftDown">
                <a:rot lat="2090850" lon="3065781" rev="21209534"/>
              </a:camera>
              <a:lightRig rig="threePt" dir="t"/>
            </a:scene3d>
            <a:sp3d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Energy:</a:t>
              </a:r>
            </a:p>
            <a:p>
              <a:r>
                <a:rPr lang="en-US" sz="1200" dirty="0"/>
                <a:t>van der Waals</a:t>
              </a:r>
            </a:p>
            <a:p>
              <a:r>
                <a:rPr lang="en-US" sz="1200" dirty="0"/>
                <a:t>Electrostatic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F174B7C-8BAE-43BE-B506-0CC56DFA3091}"/>
                </a:ext>
              </a:extLst>
            </p:cNvPr>
            <p:cNvSpPr txBox="1"/>
            <p:nvPr/>
          </p:nvSpPr>
          <p:spPr>
            <a:xfrm rot="650018">
              <a:off x="2230254" y="2102400"/>
              <a:ext cx="1719618" cy="646331"/>
            </a:xfrm>
            <a:prstGeom prst="rect">
              <a:avLst/>
            </a:prstGeom>
            <a:noFill/>
            <a:scene3d>
              <a:camera prst="isometricLeftDown">
                <a:rot lat="2090850" lon="3065781" rev="21209534"/>
              </a:camera>
              <a:lightRig rig="threePt" dir="t"/>
            </a:scene3d>
            <a:sp3d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Mutation</a:t>
              </a:r>
            </a:p>
            <a:p>
              <a:pPr algn="r"/>
              <a:r>
                <a:rPr lang="en-US" sz="1200" dirty="0"/>
                <a:t>I45F</a:t>
              </a:r>
            </a:p>
            <a:p>
              <a:pPr algn="r"/>
              <a:r>
                <a:rPr lang="en-US" sz="1200" dirty="0"/>
                <a:t>[</a:t>
              </a:r>
              <a:r>
                <a:rPr lang="en-US" sz="1200" u="sng" dirty="0">
                  <a:solidFill>
                    <a:srgbClr val="0000FF"/>
                  </a:solidFill>
                </a:rPr>
                <a:t>Link</a:t>
              </a:r>
              <a:r>
                <a:rPr lang="en-US" sz="1200" dirty="0"/>
                <a:t>]</a:t>
              </a:r>
            </a:p>
          </p:txBody>
        </p:sp>
        <p:pic>
          <p:nvPicPr>
            <p:cNvPr id="38" name="Picture 8">
              <a:extLst>
                <a:ext uri="{FF2B5EF4-FFF2-40B4-BE49-F238E27FC236}">
                  <a16:creationId xmlns:a16="http://schemas.microsoft.com/office/drawing/2014/main" id="{91D0CD51-9AD1-4094-8824-C2E83206D4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467"/>
            <a:stretch/>
          </p:blipFill>
          <p:spPr bwMode="auto">
            <a:xfrm flipH="1">
              <a:off x="5857875" y="2256331"/>
              <a:ext cx="767850" cy="717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5">
              <a:extLst>
                <a:ext uri="{FF2B5EF4-FFF2-40B4-BE49-F238E27FC236}">
                  <a16:creationId xmlns:a16="http://schemas.microsoft.com/office/drawing/2014/main" id="{83DD2A88-6653-44A6-BF20-73D31CF686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66821" flipH="1">
              <a:off x="5694474" y="1255883"/>
              <a:ext cx="362060" cy="432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1">
              <a:extLst>
                <a:ext uri="{FF2B5EF4-FFF2-40B4-BE49-F238E27FC236}">
                  <a16:creationId xmlns:a16="http://schemas.microsoft.com/office/drawing/2014/main" id="{2ED1726B-6CEB-45F8-BFAD-9C607B9302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662442" flipH="1">
              <a:off x="6356445" y="1225730"/>
              <a:ext cx="350749" cy="836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2DD6C0A-22BF-4A25-B7F2-CE32EE747C7B}"/>
                </a:ext>
              </a:extLst>
            </p:cNvPr>
            <p:cNvGrpSpPr/>
            <p:nvPr/>
          </p:nvGrpSpPr>
          <p:grpSpPr>
            <a:xfrm>
              <a:off x="2318215" y="2844346"/>
              <a:ext cx="101136" cy="337906"/>
              <a:chOff x="2318214" y="2844346"/>
              <a:chExt cx="159171" cy="337906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5CE3084D-873E-4750-8CD5-EA63681A42F4}"/>
                  </a:ext>
                </a:extLst>
              </p:cNvPr>
              <p:cNvCxnSpPr/>
              <p:nvPr/>
            </p:nvCxnSpPr>
            <p:spPr>
              <a:xfrm flipV="1">
                <a:off x="2318214" y="2892054"/>
                <a:ext cx="159171" cy="119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748670B-7ACD-4A34-B501-23AF02779EF8}"/>
                  </a:ext>
                </a:extLst>
              </p:cNvPr>
              <p:cNvCxnSpPr/>
              <p:nvPr/>
            </p:nvCxnSpPr>
            <p:spPr>
              <a:xfrm flipV="1">
                <a:off x="2318214" y="2947714"/>
                <a:ext cx="159171" cy="119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E14E9F4-C5F8-49CD-B2F9-4E16E83C963B}"/>
                  </a:ext>
                </a:extLst>
              </p:cNvPr>
              <p:cNvCxnSpPr/>
              <p:nvPr/>
            </p:nvCxnSpPr>
            <p:spPr>
              <a:xfrm flipV="1">
                <a:off x="2318214" y="3003373"/>
                <a:ext cx="159171" cy="119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02E52E2-3B0F-4534-A9F1-5F74CC2F7C11}"/>
                  </a:ext>
                </a:extLst>
              </p:cNvPr>
              <p:cNvCxnSpPr/>
              <p:nvPr/>
            </p:nvCxnSpPr>
            <p:spPr>
              <a:xfrm flipV="1">
                <a:off x="2318214" y="3059031"/>
                <a:ext cx="159171" cy="119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0B54577-5ECD-43A9-8862-AA501E756F31}"/>
                  </a:ext>
                </a:extLst>
              </p:cNvPr>
              <p:cNvCxnSpPr/>
              <p:nvPr/>
            </p:nvCxnSpPr>
            <p:spPr>
              <a:xfrm flipV="1">
                <a:off x="2318214" y="3114691"/>
                <a:ext cx="159171" cy="119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EC5A67F-D5DB-4668-B3DE-720F5FCDA63C}"/>
                  </a:ext>
                </a:extLst>
              </p:cNvPr>
              <p:cNvCxnSpPr/>
              <p:nvPr/>
            </p:nvCxnSpPr>
            <p:spPr>
              <a:xfrm flipV="1">
                <a:off x="2318214" y="3170350"/>
                <a:ext cx="159171" cy="119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E4AE30DF-3CDA-4104-ABD7-536532CEA978}"/>
                  </a:ext>
                </a:extLst>
              </p:cNvPr>
              <p:cNvCxnSpPr/>
              <p:nvPr/>
            </p:nvCxnSpPr>
            <p:spPr>
              <a:xfrm flipV="1">
                <a:off x="2318214" y="2844346"/>
                <a:ext cx="159171" cy="119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907D65C-F9DC-4565-82C0-75CBD483DE3A}"/>
                </a:ext>
              </a:extLst>
            </p:cNvPr>
            <p:cNvGrpSpPr/>
            <p:nvPr/>
          </p:nvGrpSpPr>
          <p:grpSpPr>
            <a:xfrm rot="17255937">
              <a:off x="6223896" y="1262152"/>
              <a:ext cx="101135" cy="575129"/>
              <a:chOff x="2318214" y="2844346"/>
              <a:chExt cx="159171" cy="337906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2C73091-DF34-4501-8034-DF2FD1CCD6DC}"/>
                  </a:ext>
                </a:extLst>
              </p:cNvPr>
              <p:cNvCxnSpPr/>
              <p:nvPr/>
            </p:nvCxnSpPr>
            <p:spPr>
              <a:xfrm flipV="1">
                <a:off x="2318214" y="2892054"/>
                <a:ext cx="159171" cy="119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6B486B4-19FF-4A83-B91B-C6136946F78F}"/>
                  </a:ext>
                </a:extLst>
              </p:cNvPr>
              <p:cNvCxnSpPr/>
              <p:nvPr/>
            </p:nvCxnSpPr>
            <p:spPr>
              <a:xfrm flipV="1">
                <a:off x="2318214" y="2947714"/>
                <a:ext cx="159171" cy="119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053BC2E-32A1-4FBD-8556-AC10B744BA74}"/>
                  </a:ext>
                </a:extLst>
              </p:cNvPr>
              <p:cNvCxnSpPr/>
              <p:nvPr/>
            </p:nvCxnSpPr>
            <p:spPr>
              <a:xfrm flipV="1">
                <a:off x="2318214" y="3003373"/>
                <a:ext cx="159171" cy="119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C5C66F6-1FB5-4F1F-AE27-56AFEC595DD9}"/>
                  </a:ext>
                </a:extLst>
              </p:cNvPr>
              <p:cNvCxnSpPr/>
              <p:nvPr/>
            </p:nvCxnSpPr>
            <p:spPr>
              <a:xfrm flipV="1">
                <a:off x="2318214" y="3059031"/>
                <a:ext cx="159171" cy="119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89A95624-644B-4BBC-BD17-53D02B927E7C}"/>
                  </a:ext>
                </a:extLst>
              </p:cNvPr>
              <p:cNvCxnSpPr/>
              <p:nvPr/>
            </p:nvCxnSpPr>
            <p:spPr>
              <a:xfrm flipV="1">
                <a:off x="2318214" y="3114691"/>
                <a:ext cx="159171" cy="119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8802D42-B128-4445-9CA3-7F1BABC58FC5}"/>
                  </a:ext>
                </a:extLst>
              </p:cNvPr>
              <p:cNvCxnSpPr/>
              <p:nvPr/>
            </p:nvCxnSpPr>
            <p:spPr>
              <a:xfrm flipV="1">
                <a:off x="2318214" y="3170350"/>
                <a:ext cx="159171" cy="119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D429275-0D4E-48DF-BFFA-4D8B44182E80}"/>
                  </a:ext>
                </a:extLst>
              </p:cNvPr>
              <p:cNvCxnSpPr/>
              <p:nvPr/>
            </p:nvCxnSpPr>
            <p:spPr>
              <a:xfrm flipV="1">
                <a:off x="2318214" y="2844346"/>
                <a:ext cx="159171" cy="119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3" name="Picture 13" descr="Image result for pubmed">
              <a:extLst>
                <a:ext uri="{FF2B5EF4-FFF2-40B4-BE49-F238E27FC236}">
                  <a16:creationId xmlns:a16="http://schemas.microsoft.com/office/drawing/2014/main" id="{9E5D81DC-56C5-4FAC-B1BC-658C2F3A6A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6575" y="2734688"/>
              <a:ext cx="806450" cy="329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AC85748-44A9-4D71-AE4B-9980527F6940}"/>
                </a:ext>
              </a:extLst>
            </p:cNvPr>
            <p:cNvSpPr txBox="1"/>
            <p:nvPr/>
          </p:nvSpPr>
          <p:spPr>
            <a:xfrm>
              <a:off x="4133850" y="3067050"/>
              <a:ext cx="12001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Databases</a:t>
              </a:r>
            </a:p>
            <a:p>
              <a:pPr algn="ctr"/>
              <a:r>
                <a:rPr lang="en-US" sz="1400" b="1" dirty="0" err="1"/>
                <a:t>Webservices</a:t>
              </a:r>
              <a:endParaRPr lang="en-US" sz="1400" b="1" dirty="0"/>
            </a:p>
            <a:p>
              <a:pPr algn="ctr"/>
              <a:r>
                <a:rPr lang="en-US" sz="1400" b="1" dirty="0"/>
                <a:t>…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7A83A2E-DDD7-406B-B40E-498464B900BC}"/>
                </a:ext>
              </a:extLst>
            </p:cNvPr>
            <p:cNvSpPr txBox="1"/>
            <p:nvPr/>
          </p:nvSpPr>
          <p:spPr>
            <a:xfrm>
              <a:off x="2162174" y="581025"/>
              <a:ext cx="1781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Molecular Mechanics</a:t>
              </a:r>
            </a:p>
            <a:p>
              <a:r>
                <a:rPr lang="en-US" sz="1200" b="1" dirty="0"/>
                <a:t>Bioinformatics</a:t>
              </a:r>
            </a:p>
            <a:p>
              <a:r>
                <a:rPr lang="en-US" sz="1200" b="1" dirty="0"/>
                <a:t>…</a:t>
              </a:r>
            </a:p>
          </p:txBody>
        </p:sp>
        <p:sp>
          <p:nvSpPr>
            <p:cNvPr id="46" name="Freeform 114">
              <a:extLst>
                <a:ext uri="{FF2B5EF4-FFF2-40B4-BE49-F238E27FC236}">
                  <a16:creationId xmlns:a16="http://schemas.microsoft.com/office/drawing/2014/main" id="{E699A1AF-1E66-474E-8268-31FE50461775}"/>
                </a:ext>
              </a:extLst>
            </p:cNvPr>
            <p:cNvSpPr/>
            <p:nvPr/>
          </p:nvSpPr>
          <p:spPr>
            <a:xfrm rot="11417965">
              <a:off x="3601847" y="1511749"/>
              <a:ext cx="1697071" cy="352663"/>
            </a:xfrm>
            <a:custGeom>
              <a:avLst/>
              <a:gdLst>
                <a:gd name="connsiteX0" fmla="*/ 0 w 1304925"/>
                <a:gd name="connsiteY0" fmla="*/ 414561 h 414561"/>
                <a:gd name="connsiteX1" fmla="*/ 419100 w 1304925"/>
                <a:gd name="connsiteY1" fmla="*/ 4986 h 414561"/>
                <a:gd name="connsiteX2" fmla="*/ 1304925 w 1304925"/>
                <a:gd name="connsiteY2" fmla="*/ 224061 h 414561"/>
                <a:gd name="connsiteX0" fmla="*/ 0 w 1304925"/>
                <a:gd name="connsiteY0" fmla="*/ 423800 h 423800"/>
                <a:gd name="connsiteX1" fmla="*/ 590550 w 1304925"/>
                <a:gd name="connsiteY1" fmla="*/ 4700 h 423800"/>
                <a:gd name="connsiteX2" fmla="*/ 1304925 w 1304925"/>
                <a:gd name="connsiteY2" fmla="*/ 233300 h 423800"/>
                <a:gd name="connsiteX0" fmla="*/ 0 w 1304925"/>
                <a:gd name="connsiteY0" fmla="*/ 419226 h 419226"/>
                <a:gd name="connsiteX1" fmla="*/ 590550 w 1304925"/>
                <a:gd name="connsiteY1" fmla="*/ 126 h 419226"/>
                <a:gd name="connsiteX2" fmla="*/ 1304925 w 1304925"/>
                <a:gd name="connsiteY2" fmla="*/ 228726 h 419226"/>
                <a:gd name="connsiteX0" fmla="*/ 0 w 1304925"/>
                <a:gd name="connsiteY0" fmla="*/ 421676 h 421676"/>
                <a:gd name="connsiteX1" fmla="*/ 590550 w 1304925"/>
                <a:gd name="connsiteY1" fmla="*/ 2576 h 421676"/>
                <a:gd name="connsiteX2" fmla="*/ 1304925 w 1304925"/>
                <a:gd name="connsiteY2" fmla="*/ 231176 h 421676"/>
                <a:gd name="connsiteX0" fmla="*/ 0 w 1304925"/>
                <a:gd name="connsiteY0" fmla="*/ 422517 h 422517"/>
                <a:gd name="connsiteX1" fmla="*/ 590550 w 1304925"/>
                <a:gd name="connsiteY1" fmla="*/ 3417 h 422517"/>
                <a:gd name="connsiteX2" fmla="*/ 1304925 w 1304925"/>
                <a:gd name="connsiteY2" fmla="*/ 232017 h 42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4925" h="422517">
                  <a:moveTo>
                    <a:pt x="0" y="422517"/>
                  </a:moveTo>
                  <a:cubicBezTo>
                    <a:pt x="100806" y="233604"/>
                    <a:pt x="334963" y="25642"/>
                    <a:pt x="590550" y="3417"/>
                  </a:cubicBezTo>
                  <a:cubicBezTo>
                    <a:pt x="846137" y="-18808"/>
                    <a:pt x="970756" y="68504"/>
                    <a:pt x="1304925" y="232017"/>
                  </a:cubicBezTo>
                </a:path>
              </a:pathLst>
            </a:custGeom>
            <a:noFill/>
            <a:ln>
              <a:prstDash val="sysDot"/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FD598E5-D045-4094-83A9-D212CAA45254}"/>
                </a:ext>
              </a:extLst>
            </p:cNvPr>
            <p:cNvSpPr/>
            <p:nvPr/>
          </p:nvSpPr>
          <p:spPr>
            <a:xfrm>
              <a:off x="5523288" y="644009"/>
              <a:ext cx="15841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Concurrent Interactive</a:t>
              </a:r>
            </a:p>
            <a:p>
              <a:pPr algn="ctr"/>
              <a:r>
                <a:rPr lang="en-US" sz="1200" dirty="0"/>
                <a:t>Collaboration</a:t>
              </a:r>
            </a:p>
          </p:txBody>
        </p:sp>
        <p:sp>
          <p:nvSpPr>
            <p:cNvPr id="48" name="Freeform 129">
              <a:extLst>
                <a:ext uri="{FF2B5EF4-FFF2-40B4-BE49-F238E27FC236}">
                  <a16:creationId xmlns:a16="http://schemas.microsoft.com/office/drawing/2014/main" id="{088043F9-BB2E-49DF-AF42-CC65EA5DF6B1}"/>
                </a:ext>
              </a:extLst>
            </p:cNvPr>
            <p:cNvSpPr/>
            <p:nvPr/>
          </p:nvSpPr>
          <p:spPr>
            <a:xfrm rot="1156190">
              <a:off x="3692118" y="2222485"/>
              <a:ext cx="1028735" cy="507522"/>
            </a:xfrm>
            <a:custGeom>
              <a:avLst/>
              <a:gdLst>
                <a:gd name="connsiteX0" fmla="*/ 0 w 1304925"/>
                <a:gd name="connsiteY0" fmla="*/ 414561 h 414561"/>
                <a:gd name="connsiteX1" fmla="*/ 419100 w 1304925"/>
                <a:gd name="connsiteY1" fmla="*/ 4986 h 414561"/>
                <a:gd name="connsiteX2" fmla="*/ 1304925 w 1304925"/>
                <a:gd name="connsiteY2" fmla="*/ 224061 h 414561"/>
                <a:gd name="connsiteX0" fmla="*/ 0 w 1304925"/>
                <a:gd name="connsiteY0" fmla="*/ 423800 h 423800"/>
                <a:gd name="connsiteX1" fmla="*/ 590550 w 1304925"/>
                <a:gd name="connsiteY1" fmla="*/ 4700 h 423800"/>
                <a:gd name="connsiteX2" fmla="*/ 1304925 w 1304925"/>
                <a:gd name="connsiteY2" fmla="*/ 233300 h 423800"/>
                <a:gd name="connsiteX0" fmla="*/ 0 w 1304925"/>
                <a:gd name="connsiteY0" fmla="*/ 419226 h 419226"/>
                <a:gd name="connsiteX1" fmla="*/ 590550 w 1304925"/>
                <a:gd name="connsiteY1" fmla="*/ 126 h 419226"/>
                <a:gd name="connsiteX2" fmla="*/ 1304925 w 1304925"/>
                <a:gd name="connsiteY2" fmla="*/ 228726 h 419226"/>
                <a:gd name="connsiteX0" fmla="*/ 0 w 1304925"/>
                <a:gd name="connsiteY0" fmla="*/ 421676 h 421676"/>
                <a:gd name="connsiteX1" fmla="*/ 590550 w 1304925"/>
                <a:gd name="connsiteY1" fmla="*/ 2576 h 421676"/>
                <a:gd name="connsiteX2" fmla="*/ 1304925 w 1304925"/>
                <a:gd name="connsiteY2" fmla="*/ 231176 h 421676"/>
                <a:gd name="connsiteX0" fmla="*/ 0 w 1304925"/>
                <a:gd name="connsiteY0" fmla="*/ 422517 h 422517"/>
                <a:gd name="connsiteX1" fmla="*/ 590550 w 1304925"/>
                <a:gd name="connsiteY1" fmla="*/ 3417 h 422517"/>
                <a:gd name="connsiteX2" fmla="*/ 1304925 w 1304925"/>
                <a:gd name="connsiteY2" fmla="*/ 232017 h 42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4925" h="422517">
                  <a:moveTo>
                    <a:pt x="0" y="422517"/>
                  </a:moveTo>
                  <a:cubicBezTo>
                    <a:pt x="100806" y="233604"/>
                    <a:pt x="334963" y="25642"/>
                    <a:pt x="590550" y="3417"/>
                  </a:cubicBezTo>
                  <a:cubicBezTo>
                    <a:pt x="846137" y="-18808"/>
                    <a:pt x="970756" y="68504"/>
                    <a:pt x="1304925" y="232017"/>
                  </a:cubicBezTo>
                </a:path>
              </a:pathLst>
            </a:custGeom>
            <a:noFill/>
            <a:ln>
              <a:prstDash val="sysDot"/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5CBA0AF-72D0-4A09-8881-3C979C230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1049" y="1693457"/>
              <a:ext cx="1064509" cy="737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Freeform 132">
              <a:extLst>
                <a:ext uri="{FF2B5EF4-FFF2-40B4-BE49-F238E27FC236}">
                  <a16:creationId xmlns:a16="http://schemas.microsoft.com/office/drawing/2014/main" id="{E2176F99-B8B8-4AD8-A2EC-88D1C9517BF7}"/>
                </a:ext>
              </a:extLst>
            </p:cNvPr>
            <p:cNvSpPr/>
            <p:nvPr/>
          </p:nvSpPr>
          <p:spPr>
            <a:xfrm rot="12715982">
              <a:off x="1431727" y="1594332"/>
              <a:ext cx="781368" cy="263444"/>
            </a:xfrm>
            <a:custGeom>
              <a:avLst/>
              <a:gdLst>
                <a:gd name="connsiteX0" fmla="*/ 0 w 1304925"/>
                <a:gd name="connsiteY0" fmla="*/ 414561 h 414561"/>
                <a:gd name="connsiteX1" fmla="*/ 419100 w 1304925"/>
                <a:gd name="connsiteY1" fmla="*/ 4986 h 414561"/>
                <a:gd name="connsiteX2" fmla="*/ 1304925 w 1304925"/>
                <a:gd name="connsiteY2" fmla="*/ 224061 h 414561"/>
                <a:gd name="connsiteX0" fmla="*/ 0 w 1304925"/>
                <a:gd name="connsiteY0" fmla="*/ 423800 h 423800"/>
                <a:gd name="connsiteX1" fmla="*/ 590550 w 1304925"/>
                <a:gd name="connsiteY1" fmla="*/ 4700 h 423800"/>
                <a:gd name="connsiteX2" fmla="*/ 1304925 w 1304925"/>
                <a:gd name="connsiteY2" fmla="*/ 233300 h 423800"/>
                <a:gd name="connsiteX0" fmla="*/ 0 w 1304925"/>
                <a:gd name="connsiteY0" fmla="*/ 419226 h 419226"/>
                <a:gd name="connsiteX1" fmla="*/ 590550 w 1304925"/>
                <a:gd name="connsiteY1" fmla="*/ 126 h 419226"/>
                <a:gd name="connsiteX2" fmla="*/ 1304925 w 1304925"/>
                <a:gd name="connsiteY2" fmla="*/ 228726 h 419226"/>
                <a:gd name="connsiteX0" fmla="*/ 0 w 1304925"/>
                <a:gd name="connsiteY0" fmla="*/ 421676 h 421676"/>
                <a:gd name="connsiteX1" fmla="*/ 590550 w 1304925"/>
                <a:gd name="connsiteY1" fmla="*/ 2576 h 421676"/>
                <a:gd name="connsiteX2" fmla="*/ 1304925 w 1304925"/>
                <a:gd name="connsiteY2" fmla="*/ 231176 h 421676"/>
                <a:gd name="connsiteX0" fmla="*/ 0 w 1304925"/>
                <a:gd name="connsiteY0" fmla="*/ 422517 h 422517"/>
                <a:gd name="connsiteX1" fmla="*/ 590550 w 1304925"/>
                <a:gd name="connsiteY1" fmla="*/ 3417 h 422517"/>
                <a:gd name="connsiteX2" fmla="*/ 1304925 w 1304925"/>
                <a:gd name="connsiteY2" fmla="*/ 232017 h 42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4925" h="422517">
                  <a:moveTo>
                    <a:pt x="0" y="422517"/>
                  </a:moveTo>
                  <a:cubicBezTo>
                    <a:pt x="100806" y="233604"/>
                    <a:pt x="334963" y="25642"/>
                    <a:pt x="590550" y="3417"/>
                  </a:cubicBezTo>
                  <a:cubicBezTo>
                    <a:pt x="846137" y="-18808"/>
                    <a:pt x="970756" y="68504"/>
                    <a:pt x="1304925" y="232017"/>
                  </a:cubicBezTo>
                </a:path>
              </a:pathLst>
            </a:custGeom>
            <a:noFill/>
            <a:ln>
              <a:prstDash val="sysDot"/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3861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65E259-B138-4C5C-9CF3-01F8A9B18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614" y="1936488"/>
            <a:ext cx="9016409" cy="2985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BECCFB-73AB-4D06-ADA7-5FB56DA6D352}"/>
              </a:ext>
            </a:extLst>
          </p:cNvPr>
          <p:cNvSpPr txBox="1"/>
          <p:nvPr/>
        </p:nvSpPr>
        <p:spPr>
          <a:xfrm>
            <a:off x="40258" y="6488668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3"/>
              </a:rPr>
              <a:t>http://labriataphd.altervista.org/</a:t>
            </a:r>
            <a:r>
              <a:rPr lang="en-US" b="1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5CFCC9-25F4-421D-860C-1DD475E17BFF}"/>
              </a:ext>
            </a:extLst>
          </p:cNvPr>
          <p:cNvSpPr txBox="1"/>
          <p:nvPr/>
        </p:nvSpPr>
        <p:spPr>
          <a:xfrm>
            <a:off x="9500911" y="6519446"/>
            <a:ext cx="2713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Cortes et al</a:t>
            </a:r>
            <a:r>
              <a:rPr lang="en-US" sz="1600" i="1" dirty="0"/>
              <a:t>  J Chem Educ </a:t>
            </a:r>
            <a:r>
              <a:rPr lang="en-US" sz="1600" dirty="0"/>
              <a:t>2021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F07454-AC25-4113-BF77-A2A251B59A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 r="8147"/>
          <a:stretch/>
        </p:blipFill>
        <p:spPr>
          <a:xfrm>
            <a:off x="40258" y="271201"/>
            <a:ext cx="4472869" cy="58255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DDC0F69-295D-4BFE-BE3D-0551E579AE60}"/>
              </a:ext>
            </a:extLst>
          </p:cNvPr>
          <p:cNvGrpSpPr/>
          <p:nvPr/>
        </p:nvGrpSpPr>
        <p:grpSpPr>
          <a:xfrm>
            <a:off x="7400925" y="99530"/>
            <a:ext cx="4813614" cy="6168893"/>
            <a:chOff x="7400925" y="99530"/>
            <a:chExt cx="4813614" cy="616889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805A59C-4736-4D94-8D63-9541AA623E7D}"/>
                </a:ext>
              </a:extLst>
            </p:cNvPr>
            <p:cNvSpPr/>
            <p:nvPr/>
          </p:nvSpPr>
          <p:spPr>
            <a:xfrm>
              <a:off x="7423464" y="99530"/>
              <a:ext cx="4791075" cy="6168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ADFEBA-93F9-4266-9627-797C98CA266B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/>
            <a:stretch/>
          </p:blipFill>
          <p:spPr bwMode="auto">
            <a:xfrm>
              <a:off x="7400925" y="99530"/>
              <a:ext cx="4791075" cy="616889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945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BD27A2-8759-491D-8420-085BF703276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" t="277"/>
          <a:stretch/>
        </p:blipFill>
        <p:spPr bwMode="auto">
          <a:xfrm>
            <a:off x="346828" y="205218"/>
            <a:ext cx="4222799" cy="5504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DDFC2F-5100-4FFE-A39A-735C051C992D}"/>
              </a:ext>
            </a:extLst>
          </p:cNvPr>
          <p:cNvSpPr txBox="1"/>
          <p:nvPr/>
        </p:nvSpPr>
        <p:spPr>
          <a:xfrm>
            <a:off x="8255347" y="6519446"/>
            <a:ext cx="2522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Cortes et al</a:t>
            </a:r>
            <a:r>
              <a:rPr lang="en-US" sz="1600" i="1" dirty="0"/>
              <a:t>  J Chem Ed </a:t>
            </a:r>
            <a:r>
              <a:rPr lang="en-US" sz="1600" dirty="0"/>
              <a:t>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CED44-4FBF-413C-B8E9-A4A5664E1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983" y="205218"/>
            <a:ext cx="4145455" cy="3109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7CF3CC-06B2-4824-AA55-067E83E25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b="6482"/>
          <a:stretch/>
        </p:blipFill>
        <p:spPr>
          <a:xfrm>
            <a:off x="5445451" y="205218"/>
            <a:ext cx="1857715" cy="30961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0A5F90-7C4B-4FF8-997D-A1804AA23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9496" y="3556592"/>
            <a:ext cx="5516075" cy="27264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E327D5-4F4B-4060-BA65-EC000E0A3B7D}"/>
              </a:ext>
            </a:extLst>
          </p:cNvPr>
          <p:cNvSpPr txBox="1"/>
          <p:nvPr/>
        </p:nvSpPr>
        <p:spPr>
          <a:xfrm>
            <a:off x="7841512" y="5944465"/>
            <a:ext cx="3688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hlinkClick r:id="rId6"/>
              </a:rPr>
              <a:t>https://clustrmaps.com/site/1ar2f</a:t>
            </a:r>
            <a:r>
              <a:rPr lang="en-US" sz="1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6177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850C5D2-664E-4371-A25D-FF973AA38243}"/>
              </a:ext>
            </a:extLst>
          </p:cNvPr>
          <p:cNvCxnSpPr>
            <a:cxnSpLocks/>
          </p:cNvCxnSpPr>
          <p:nvPr/>
        </p:nvCxnSpPr>
        <p:spPr>
          <a:xfrm flipH="1" flipV="1">
            <a:off x="6584993" y="2605479"/>
            <a:ext cx="851111" cy="258677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104112" y="2560729"/>
            <a:ext cx="1656184" cy="64807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176120" y="1840649"/>
            <a:ext cx="1584176" cy="43204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Image result for protein sequence alignmen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19912" y="-25946"/>
            <a:ext cx="9148088" cy="1100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sequences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alignments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>
            <a:cxnSpLocks/>
            <a:stCxn id="9" idx="0"/>
          </p:cNvCxnSpPr>
          <p:nvPr/>
        </p:nvCxnSpPr>
        <p:spPr>
          <a:xfrm flipV="1">
            <a:off x="2174858" y="2678449"/>
            <a:ext cx="2653926" cy="144016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5067" y="4118609"/>
            <a:ext cx="2859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Known domains:</a:t>
            </a:r>
          </a:p>
          <a:p>
            <a:pPr algn="ctr"/>
            <a:r>
              <a:rPr lang="en-US" dirty="0" err="1"/>
              <a:t>BlastPDB</a:t>
            </a:r>
            <a:r>
              <a:rPr lang="en-US" dirty="0"/>
              <a:t>, PFAM, </a:t>
            </a:r>
            <a:r>
              <a:rPr lang="en-US" dirty="0" err="1"/>
              <a:t>UniProt</a:t>
            </a:r>
            <a:r>
              <a:rPr lang="en-US" dirty="0"/>
              <a:t>, </a:t>
            </a:r>
            <a:r>
              <a:rPr lang="en-US" dirty="0" err="1"/>
              <a:t>Hhpred</a:t>
            </a:r>
            <a:r>
              <a:rPr lang="en-US" dirty="0"/>
              <a:t>, </a:t>
            </a:r>
            <a:r>
              <a:rPr lang="en-US" dirty="0" err="1"/>
              <a:t>SwissModel</a:t>
            </a:r>
            <a:r>
              <a:rPr lang="en-US" dirty="0"/>
              <a:t>, </a:t>
            </a:r>
            <a:r>
              <a:rPr lang="en-US" u="sng" dirty="0"/>
              <a:t>AF-EBI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845" y="1349367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Disorder prediction &amp; </a:t>
            </a:r>
            <a:r>
              <a:rPr lang="en-US" u="sng" dirty="0"/>
              <a:t>predictions on IDRs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2641600" y="1872007"/>
            <a:ext cx="2518296" cy="48199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519936" y="2704745"/>
            <a:ext cx="144016" cy="172819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43868" y="4491878"/>
            <a:ext cx="26558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Linear properties like secondary structure propensity, solvent exposure, hydrophobicity, TM helices, beta barrels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 flipH="1" flipV="1">
            <a:off x="7248550" y="2704746"/>
            <a:ext cx="972108" cy="168580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1624625"/>
            <a:ext cx="2952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040218" y="414490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Conservation vs. variability (k*=1-20)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86584" y="1137732"/>
            <a:ext cx="30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Annotations specific for the sequence and for families (</a:t>
            </a:r>
            <a:r>
              <a:rPr lang="en-US" dirty="0" err="1"/>
              <a:t>UniProt</a:t>
            </a:r>
            <a:r>
              <a:rPr lang="en-US" dirty="0"/>
              <a:t>, PFAM)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96737" y="3208802"/>
            <a:ext cx="3908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Bibliography (PubMed, Alerts, text mining, </a:t>
            </a:r>
            <a:r>
              <a:rPr lang="en-US" u="sng" dirty="0"/>
              <a:t>large language models</a:t>
            </a:r>
            <a:r>
              <a:rPr lang="en-US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EF9FD2-CC5D-47FE-A749-C1A99ACEBEB4}"/>
              </a:ext>
            </a:extLst>
          </p:cNvPr>
          <p:cNvSpPr txBox="1"/>
          <p:nvPr/>
        </p:nvSpPr>
        <p:spPr>
          <a:xfrm>
            <a:off x="7176120" y="5233376"/>
            <a:ext cx="3908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 kinds of specific predictions such as signal peptides and other localization signals, MORFs, etc. etc.</a:t>
            </a:r>
          </a:p>
        </p:txBody>
      </p:sp>
    </p:spTree>
    <p:extLst>
      <p:ext uri="{BB962C8B-B14F-4D97-AF65-F5344CB8AC3E}">
        <p14:creationId xmlns:p14="http://schemas.microsoft.com/office/powerpoint/2010/main" val="381355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E391DF-35DE-43B4-9EC5-91CB66C76F74}"/>
              </a:ext>
            </a:extLst>
          </p:cNvPr>
          <p:cNvSpPr txBox="1"/>
          <p:nvPr/>
        </p:nvSpPr>
        <p:spPr>
          <a:xfrm>
            <a:off x="606056" y="701749"/>
            <a:ext cx="112598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From PDB to AR and deep VR in few steps,</a:t>
            </a:r>
          </a:p>
          <a:p>
            <a:endParaRPr lang="en-US" sz="2600" b="1" dirty="0"/>
          </a:p>
          <a:p>
            <a:pPr algn="r"/>
            <a:r>
              <a:rPr lang="en-US" sz="2600" b="1" dirty="0"/>
              <a:t>without installing anything, right on the web</a:t>
            </a:r>
            <a:endParaRPr lang="LID4096" sz="2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B27A04-8903-489B-8500-4EC5E6015817}"/>
              </a:ext>
            </a:extLst>
          </p:cNvPr>
          <p:cNvSpPr txBox="1"/>
          <p:nvPr/>
        </p:nvSpPr>
        <p:spPr>
          <a:xfrm>
            <a:off x="606055" y="3040102"/>
            <a:ext cx="112598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hlinkClick r:id="rId2"/>
              </a:rPr>
              <a:t>https://molecularweb.epfl.ch/pages/pdb2ar.html</a:t>
            </a:r>
            <a:endParaRPr lang="LID4096" sz="3000" dirty="0"/>
          </a:p>
        </p:txBody>
      </p:sp>
    </p:spTree>
    <p:extLst>
      <p:ext uri="{BB962C8B-B14F-4D97-AF65-F5344CB8AC3E}">
        <p14:creationId xmlns:p14="http://schemas.microsoft.com/office/powerpoint/2010/main" val="1276203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C99C6-C5C3-4F60-8D33-72A48590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15" y="673770"/>
            <a:ext cx="12227579" cy="6384756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LA: Show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PyMOL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basics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KL: Show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ChimeraX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basics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Students: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* Visit a PDB site or one of its related sites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* Get to a PDB entry and try to find its source data and the related paper/s. (Alternatively, begin by a paper and go look for the relevant PDB entries).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* View the model on your computer. What program is best, esp. considering the data?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* Are all structural details well supported by the data? Does it matter for this or that application? (More to be developed throughout the course)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LID4096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E86798-54EE-4F20-86B2-CF12CA03C623}"/>
              </a:ext>
            </a:extLst>
          </p:cNvPr>
          <p:cNvSpPr txBox="1">
            <a:spLocks/>
          </p:cNvSpPr>
          <p:nvPr/>
        </p:nvSpPr>
        <p:spPr>
          <a:xfrm>
            <a:off x="383356" y="0"/>
            <a:ext cx="11425287" cy="829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Hands-on</a:t>
            </a:r>
            <a:endParaRPr lang="LID4096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821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C0F13F4-AD78-43AF-81B9-3DF7F1D88CFA}"/>
              </a:ext>
            </a:extLst>
          </p:cNvPr>
          <p:cNvCxnSpPr>
            <a:cxnSpLocks/>
          </p:cNvCxnSpPr>
          <p:nvPr/>
        </p:nvCxnSpPr>
        <p:spPr>
          <a:xfrm flipH="1" flipV="1">
            <a:off x="7645146" y="3003595"/>
            <a:ext cx="1115151" cy="101157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 flipV="1">
            <a:off x="7104112" y="2630551"/>
            <a:ext cx="2485005" cy="7837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 flipV="1">
            <a:off x="7176121" y="1529316"/>
            <a:ext cx="2520279" cy="89157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Image result for protein sequence alignmen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19912" y="-99392"/>
            <a:ext cx="9148088" cy="1100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3D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wherever</a:t>
            </a:r>
            <a:r>
              <a:rPr lang="es-E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s-ES" sz="2600" b="1" dirty="0">
                <a:latin typeface="Arial" panose="020B0604020202020204" pitchFamily="34" charset="0"/>
                <a:cs typeface="Arial" panose="020B0604020202020204" pitchFamily="34" charset="0"/>
              </a:rPr>
              <a:t> come </a:t>
            </a:r>
            <a:r>
              <a:rPr lang="es-E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sz="2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39616" y="2782670"/>
            <a:ext cx="2376264" cy="100637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8667" y="3789040"/>
            <a:ext cx="2917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Detect motifs and domains, for ex. With DALI or </a:t>
            </a:r>
            <a:r>
              <a:rPr lang="en-US" dirty="0" err="1"/>
              <a:t>FoldSeek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9173" y="908720"/>
            <a:ext cx="21602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Mapping information and predictions (literature, your own data, NMR or MS mapping, conservation, properties, etc.). Use B-factors for residue-wise data, lines or contact maps for residue-residue data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2531604" y="1983325"/>
            <a:ext cx="2628292" cy="58157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237944" y="2852936"/>
            <a:ext cx="144016" cy="216024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25776" y="5013177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Analyze primary data (B-factors, electronic densities, NOEs, chemical shifts…)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6960096" y="3208355"/>
            <a:ext cx="648072" cy="165618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88088" y="487090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Modeling homologous proteins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89117" y="903205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Annotations for sequence and family (</a:t>
            </a:r>
            <a:r>
              <a:rPr lang="en-US" dirty="0" err="1"/>
              <a:t>UniProt</a:t>
            </a:r>
            <a:r>
              <a:rPr lang="en-US" dirty="0"/>
              <a:t>, PFAM)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503900" y="2228967"/>
            <a:ext cx="2127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Model dynamics from quantum to classical atomistic to classical big chunks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19912" y="6482954"/>
            <a:ext cx="5512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Ex. </a:t>
            </a:r>
            <a:r>
              <a:rPr lang="en-US" sz="1400" dirty="0">
                <a:hlinkClick r:id="rId2"/>
              </a:rPr>
              <a:t>https://www.frontiersin.org/articles/10.3389/fmolb.2015.00056/full</a:t>
            </a:r>
            <a:r>
              <a:rPr lang="en-US" sz="1400" dirty="0"/>
              <a:t> 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6023992" y="1484784"/>
            <a:ext cx="0" cy="86409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mage result for protein by hydrophobic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988840"/>
            <a:ext cx="3888432" cy="133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628745" y="764705"/>
            <a:ext cx="484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Visualization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PyMOL</a:t>
            </a:r>
            <a:r>
              <a:rPr lang="en-US" dirty="0"/>
              <a:t>, VMD, Chimera(X), JSmol, Coot, … AR/VR)</a:t>
            </a:r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>
          <a:xfrm flipH="1" flipV="1">
            <a:off x="6278481" y="3198802"/>
            <a:ext cx="318725" cy="239043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805117" y="5590982"/>
            <a:ext cx="4422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Compare structures: </a:t>
            </a:r>
            <a:r>
              <a:rPr lang="en-US" sz="1400" dirty="0" err="1"/>
              <a:t>PyMol</a:t>
            </a:r>
            <a:r>
              <a:rPr lang="en-US" sz="1400" dirty="0"/>
              <a:t> et al ok for very similar sequences, otherwise use a sequence-independent program like </a:t>
            </a:r>
            <a:r>
              <a:rPr lang="en-US" sz="1400" dirty="0">
                <a:hlinkClick r:id="rId4"/>
              </a:rPr>
              <a:t>https://zhanglab.ccmb.med.umich.edu/TM-align/</a:t>
            </a:r>
            <a:r>
              <a:rPr lang="en-US" sz="1400" dirty="0"/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19291" y="4870901"/>
            <a:ext cx="1942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Define soluble vs. (trans)membrane regions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3503712" y="3501008"/>
            <a:ext cx="1368152" cy="144016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1C9A0FA-823E-43FE-AFAE-35CBC0944195}"/>
              </a:ext>
            </a:extLst>
          </p:cNvPr>
          <p:cNvSpPr/>
          <p:nvPr/>
        </p:nvSpPr>
        <p:spPr>
          <a:xfrm>
            <a:off x="8436989" y="3991734"/>
            <a:ext cx="23042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Surface properties like electrostatics (see PDB2PQR and APBS websites)</a:t>
            </a:r>
            <a:endParaRPr lang="LID4096" sz="1400" dirty="0"/>
          </a:p>
        </p:txBody>
      </p:sp>
    </p:spTree>
    <p:extLst>
      <p:ext uri="{BB962C8B-B14F-4D97-AF65-F5344CB8AC3E}">
        <p14:creationId xmlns:p14="http://schemas.microsoft.com/office/powerpoint/2010/main" val="713584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9898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PART 1: </a:t>
            </a: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obtain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 3D </a:t>
            </a: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 place?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B1C0EEE-B952-417E-AB8C-B9EDD12AD564}"/>
              </a:ext>
            </a:extLst>
          </p:cNvPr>
          <p:cNvSpPr txBox="1">
            <a:spLocks/>
          </p:cNvSpPr>
          <p:nvPr/>
        </p:nvSpPr>
        <p:spPr>
          <a:xfrm>
            <a:off x="292231" y="2261629"/>
            <a:ext cx="11397006" cy="3389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X-</a:t>
            </a: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ray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diffraction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, NMR, </a:t>
            </a: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cryoEM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, etc.: </a:t>
            </a:r>
            <a:r>
              <a:rPr lang="es-ES" sz="3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wwPDB</a:t>
            </a:r>
            <a:r>
              <a:rPr lang="es-ES" sz="3300" b="1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3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lang="es-ES" sz="33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databases</a:t>
            </a:r>
            <a:endParaRPr lang="es-ES" sz="33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Integrative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es-ES" sz="33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3300" b="1" i="1" dirty="0">
                <a:latin typeface="Arial" panose="020B0604020202020204" pitchFamily="34" charset="0"/>
                <a:cs typeface="Arial" panose="020B0604020202020204" pitchFamily="34" charset="0"/>
              </a:rPr>
              <a:t>PDB-Dev, SASBDB, etc.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33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33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Purely</a:t>
            </a:r>
            <a:r>
              <a:rPr lang="es-ES" sz="33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</a:t>
            </a:r>
            <a:r>
              <a:rPr lang="es-ES" sz="33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3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es-ES" sz="33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3300" b="1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es-ES" sz="3300" b="1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Archive, AF-EBI </a:t>
            </a:r>
            <a:r>
              <a:rPr lang="es-ES" sz="3300" b="1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r>
              <a:rPr lang="es-ES" sz="3300" b="1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 </a:t>
            </a:r>
            <a:r>
              <a:rPr lang="es-ES" sz="3300" b="1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es-ES" sz="3300" b="1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3300" b="1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ModelSearch</a:t>
            </a:r>
            <a:endParaRPr lang="es-ES" sz="3300" b="1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3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or local molecular modeling tools</a:t>
            </a:r>
            <a:r>
              <a:rPr lang="en-US" sz="3300" b="1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CHARMM-GUI and others we’ll see later 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942CE9-0435-461B-8E49-CD985C98794D}"/>
              </a:ext>
            </a:extLst>
          </p:cNvPr>
          <p:cNvSpPr txBox="1">
            <a:spLocks/>
          </p:cNvSpPr>
          <p:nvPr/>
        </p:nvSpPr>
        <p:spPr>
          <a:xfrm>
            <a:off x="0" y="989814"/>
            <a:ext cx="12192000" cy="989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tend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purely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experimentally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derived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, and I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tend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use “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written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everything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reality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)…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Even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” are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atoms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distributed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explains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experimental data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obtained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597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"/>
            <a:ext cx="121888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The main structural database: the world-wide Protein Data Bank</a:t>
            </a:r>
            <a:endParaRPr lang="en-US" sz="2200" u="sng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45C73A-10E3-48F0-BDBC-FDEC5E7AB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37366"/>
            <a:ext cx="9144000" cy="5221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9BC3DE-836A-42F1-8074-764606809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52" y="535560"/>
            <a:ext cx="11239893" cy="632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4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87901" y="446059"/>
            <a:ext cx="10504099" cy="6385259"/>
            <a:chOff x="163900" y="446058"/>
            <a:chExt cx="10504099" cy="6385259"/>
          </a:xfrm>
        </p:grpSpPr>
        <p:sp>
          <p:nvSpPr>
            <p:cNvPr id="5" name="Rectangle 4"/>
            <p:cNvSpPr/>
            <p:nvPr/>
          </p:nvSpPr>
          <p:spPr>
            <a:xfrm>
              <a:off x="6499870" y="6461985"/>
              <a:ext cx="41681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Abriata LA </a:t>
              </a:r>
              <a:r>
                <a:rPr lang="en-US" i="1" dirty="0"/>
                <a:t>Briefings in Bioinformatics </a:t>
              </a:r>
              <a:r>
                <a:rPr lang="en-US" dirty="0"/>
                <a:t>2016</a:t>
              </a: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355" y="446058"/>
              <a:ext cx="5693435" cy="6002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63900" y="5754138"/>
              <a:ext cx="48911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Clickable version at:</a:t>
              </a:r>
            </a:p>
            <a:p>
              <a:r>
                <a:rPr lang="en-US" sz="1400" b="1" u="sng" dirty="0">
                  <a:solidFill>
                    <a:srgbClr val="0070C0"/>
                  </a:solidFill>
                  <a:hlinkClick r:id="rId3"/>
                </a:rPr>
                <a:t>http://lucianoabriata.altervista.org/papersdata/bib2016.html</a:t>
              </a:r>
              <a:endParaRPr lang="en-US" sz="1400" b="1" u="sng" dirty="0">
                <a:solidFill>
                  <a:srgbClr val="0070C0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524000" y="2652516"/>
            <a:ext cx="9144000" cy="3748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0" y="445865"/>
            <a:ext cx="9144000" cy="1050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747325-3209-4F52-A7AD-D61A1FCB2A98}"/>
              </a:ext>
            </a:extLst>
          </p:cNvPr>
          <p:cNvSpPr/>
          <p:nvPr/>
        </p:nvSpPr>
        <p:spPr>
          <a:xfrm>
            <a:off x="1" y="1"/>
            <a:ext cx="121888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The wwPDB and its associated databases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447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C99C6-C5C3-4F60-8D33-72A48590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792" y="1387887"/>
            <a:ext cx="11425287" cy="2307814"/>
          </a:xfrm>
        </p:spPr>
        <p:txBody>
          <a:bodyPr>
            <a:normAutofit/>
          </a:bodyPr>
          <a:lstStyle/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LA: Show RCSB PDB</a:t>
            </a:r>
            <a:b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LA: Show some PDB-related sites from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http://lucianoabriata.altervista.org/papersdata/bib2016.html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LA: Show a piece of PDB code</a:t>
            </a:r>
            <a:endParaRPr lang="LID4096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44A0C1-DABB-47D7-A390-33ACA5E6CCDF}"/>
              </a:ext>
            </a:extLst>
          </p:cNvPr>
          <p:cNvSpPr txBox="1">
            <a:spLocks/>
          </p:cNvSpPr>
          <p:nvPr/>
        </p:nvSpPr>
        <p:spPr>
          <a:xfrm>
            <a:off x="383356" y="95585"/>
            <a:ext cx="11425287" cy="829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Show on browser…</a:t>
            </a:r>
            <a:endParaRPr lang="LID4096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049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C99C6-C5C3-4F60-8D33-72A48590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13" y="424207"/>
            <a:ext cx="11014435" cy="54769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A database specific for 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Integrative Structural Biology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ISB: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3D models (sometimes static, sometimes ensembles) built by putting together different pieces of data often obtained from different techniques of different resolution.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i="1" dirty="0"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 an accurate X-ray or NMR structure for one domain + a possible model for another, both connected by a flexible linker that is just modeled as a polymer, and the overall shape of the whole thing is restrained by SAXS data.</a:t>
            </a:r>
            <a:b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Challenge: how to assess, display, store and distribute such models?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LID4096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81AA22-83BD-4999-99FE-2B8CBDF5FAF8}"/>
              </a:ext>
            </a:extLst>
          </p:cNvPr>
          <p:cNvSpPr/>
          <p:nvPr/>
        </p:nvSpPr>
        <p:spPr>
          <a:xfrm>
            <a:off x="127000" y="2692400"/>
            <a:ext cx="11925300" cy="340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2531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910869-C625-4946-B52E-931BBA492135}"/>
              </a:ext>
            </a:extLst>
          </p:cNvPr>
          <p:cNvSpPr/>
          <p:nvPr/>
        </p:nvSpPr>
        <p:spPr>
          <a:xfrm>
            <a:off x="1270214" y="3097058"/>
            <a:ext cx="1146333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/>
              <a:t>PDB-Dev</a:t>
            </a:r>
          </a:p>
          <a:p>
            <a:pPr algn="just"/>
            <a:r>
              <a:rPr lang="en-US" sz="1600" dirty="0"/>
              <a:t>- Berman HM et al., Structure. 2019 Dec 3; 27(12): 1745-1759. doi:</a:t>
            </a:r>
            <a:r>
              <a:rPr lang="en-US" sz="1600" dirty="0">
                <a:hlinkClick r:id="rId2"/>
              </a:rPr>
              <a:t>10.1016/j.str.2019.11.002</a:t>
            </a:r>
            <a:endParaRPr lang="en-US" sz="1600" dirty="0"/>
          </a:p>
          <a:p>
            <a:pPr algn="just"/>
            <a:r>
              <a:rPr lang="en-US" sz="1600" dirty="0"/>
              <a:t>- </a:t>
            </a:r>
            <a:r>
              <a:rPr lang="en-US" sz="1600" dirty="0" err="1"/>
              <a:t>Vallat</a:t>
            </a:r>
            <a:r>
              <a:rPr lang="en-US" sz="1600" dirty="0"/>
              <a:t> B et al., J </a:t>
            </a:r>
            <a:r>
              <a:rPr lang="en-US" sz="1600" dirty="0" err="1"/>
              <a:t>Biomol</a:t>
            </a:r>
            <a:r>
              <a:rPr lang="en-US" sz="1600" dirty="0"/>
              <a:t> NMR. 2019 Jul; 73(6-7): 385-398. doi:</a:t>
            </a:r>
            <a:r>
              <a:rPr lang="en-US" sz="1600" dirty="0">
                <a:hlinkClick r:id="rId3"/>
              </a:rPr>
              <a:t>10.1007/s10858-019-00264-2</a:t>
            </a:r>
            <a:endParaRPr lang="en-US" sz="1600" dirty="0"/>
          </a:p>
          <a:p>
            <a:pPr algn="just"/>
            <a:r>
              <a:rPr lang="en-US" sz="1600" dirty="0"/>
              <a:t>- </a:t>
            </a:r>
            <a:r>
              <a:rPr lang="en-US" sz="1600" dirty="0" err="1"/>
              <a:t>Vallat</a:t>
            </a:r>
            <a:r>
              <a:rPr lang="en-US" sz="1600" dirty="0"/>
              <a:t> B et al., Structure. 2018 Jun; 26(6):894-904. doi:</a:t>
            </a:r>
            <a:r>
              <a:rPr lang="en-US" sz="1600" dirty="0">
                <a:hlinkClick r:id="rId4"/>
              </a:rPr>
              <a:t>10.1016/j.str.2018.03.011</a:t>
            </a:r>
            <a:endParaRPr lang="en-US" sz="1600" dirty="0"/>
          </a:p>
          <a:p>
            <a:pPr algn="just"/>
            <a:r>
              <a:rPr lang="en-US" sz="1600" dirty="0"/>
              <a:t>- Burley SK et al., Structure. 2017 Sep; 25(9):1317-1318. </a:t>
            </a:r>
            <a:r>
              <a:rPr lang="en-US" sz="1600" dirty="0" err="1"/>
              <a:t>doi</a:t>
            </a:r>
            <a:r>
              <a:rPr lang="en-US" sz="1600" dirty="0"/>
              <a:t>: </a:t>
            </a:r>
            <a:r>
              <a:rPr lang="en-US" sz="1600" dirty="0">
                <a:hlinkClick r:id="rId5"/>
              </a:rPr>
              <a:t>10.1016/j.str.2017.08.001</a:t>
            </a:r>
            <a:endParaRPr lang="en-US" sz="1600" dirty="0"/>
          </a:p>
          <a:p>
            <a:pPr algn="just"/>
            <a:r>
              <a:rPr lang="en-US" sz="1600" dirty="0"/>
              <a:t>- </a:t>
            </a:r>
            <a:r>
              <a:rPr lang="en-US" sz="1600" dirty="0" err="1"/>
              <a:t>Sali</a:t>
            </a:r>
            <a:r>
              <a:rPr lang="en-US" sz="1600" dirty="0"/>
              <a:t> A et al., Structure. 2015 Jul; 23(7):1156-1167. </a:t>
            </a:r>
            <a:r>
              <a:rPr lang="en-US" sz="1600" dirty="0" err="1"/>
              <a:t>doi</a:t>
            </a:r>
            <a:r>
              <a:rPr lang="en-US" sz="1600" dirty="0"/>
              <a:t>: </a:t>
            </a:r>
            <a:r>
              <a:rPr lang="en-US" sz="1600" dirty="0">
                <a:hlinkClick r:id="rId6"/>
              </a:rPr>
              <a:t>10.1016/j.str.2015.05.013</a:t>
            </a:r>
            <a:endParaRPr lang="en-US" sz="1600" dirty="0"/>
          </a:p>
          <a:p>
            <a:pPr algn="just"/>
            <a:endParaRPr lang="en-US" sz="1600" dirty="0"/>
          </a:p>
          <a:p>
            <a:pPr algn="just"/>
            <a:r>
              <a:rPr lang="en-US" sz="1600" b="1" dirty="0"/>
              <a:t>Other important databases</a:t>
            </a:r>
          </a:p>
          <a:p>
            <a:pPr algn="just"/>
            <a:r>
              <a:rPr lang="en-US" sz="1600" dirty="0"/>
              <a:t>- </a:t>
            </a:r>
            <a:r>
              <a:rPr lang="en-US" sz="1600" dirty="0" err="1"/>
              <a:t>Yorodumi</a:t>
            </a:r>
            <a:r>
              <a:rPr lang="en-US" sz="1600" dirty="0"/>
              <a:t>: PDB+EMDB+SASBDB browser at </a:t>
            </a:r>
            <a:r>
              <a:rPr lang="en-US" sz="1600" dirty="0">
                <a:hlinkClick r:id="rId7"/>
              </a:rPr>
              <a:t>https://pdbj.org/emnavi/quick.php</a:t>
            </a:r>
            <a:r>
              <a:rPr lang="en-US" sz="1600" dirty="0"/>
              <a:t> </a:t>
            </a:r>
          </a:p>
          <a:p>
            <a:pPr algn="just"/>
            <a:r>
              <a:rPr lang="en-US" sz="1600" dirty="0"/>
              <a:t>- SASBDB: Repository of SAXS data and models, also from atomistic to blobs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/>
              <a:t>Some programs and servers</a:t>
            </a:r>
          </a:p>
          <a:p>
            <a:pPr algn="just"/>
            <a:r>
              <a:rPr lang="en-US" sz="1600" dirty="0"/>
              <a:t>- HADDOCK – Originally for docking, now includes more data</a:t>
            </a:r>
          </a:p>
          <a:p>
            <a:pPr algn="just"/>
            <a:r>
              <a:rPr lang="en-US" sz="1600" dirty="0"/>
              <a:t>- Integrative Modeling Platform: </a:t>
            </a:r>
            <a:r>
              <a:rPr lang="en-US" sz="1600" dirty="0">
                <a:hlinkClick r:id="rId8"/>
              </a:rPr>
              <a:t>https://www.ncbi.nlm.nih.gov/pmc/articles/PMC3260315/</a:t>
            </a:r>
            <a:r>
              <a:rPr lang="en-US" sz="1600" dirty="0"/>
              <a:t> </a:t>
            </a:r>
          </a:p>
          <a:p>
            <a:pPr algn="just"/>
            <a:r>
              <a:rPr lang="en-US" sz="1600" dirty="0"/>
              <a:t>- Programs specific for EM, SAXS, </a:t>
            </a:r>
            <a:r>
              <a:rPr lang="en-US" sz="1600" dirty="0" err="1"/>
              <a:t>etc</a:t>
            </a:r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F16390-4E03-4E4B-A8C0-8F3E79DBB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440" y="136617"/>
            <a:ext cx="7383889" cy="2960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D12F21-E344-463C-AA9F-FB5535B6CA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1285" y="1410503"/>
            <a:ext cx="4200707" cy="74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01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3856</TotalTime>
  <Words>1403</Words>
  <Application>Microsoft Office PowerPoint</Application>
  <PresentationFormat>Widescreen</PresentationFormat>
  <Paragraphs>150</Paragraphs>
  <Slides>21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Office Theme</vt:lpstr>
      <vt:lpstr>Classes 1 and 2: Computer tools to assist your work in structural biology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LA: Show RCSB PDB  LA: Show some PDB-related sites from http://lucianoabriata.altervista.org/papersdata/bib2016.html   LA: Show a piece of PDB code</vt:lpstr>
      <vt:lpstr>     A database specific for Integrative Structural Biology  ISB: 3D models (sometimes static, sometimes ensembles) built by putting together different pieces of data often obtained from different techniques of different resolution.  Example: an accurate X-ray or NMR structure for one domain + a possible model for another, both connected by a flexible linker that is just modeled as a polymer, and the overall shape of the whole thing is restrained by SAXS data.  Challenge: how to assess, display, store and distribute such models? </vt:lpstr>
      <vt:lpstr>PowerPoint Presentation</vt:lpstr>
      <vt:lpstr>PowerPoint Presentation</vt:lpstr>
      <vt:lpstr>PowerPoint Presentation</vt:lpstr>
      <vt:lpstr>One last tool: modelsearch</vt:lpstr>
      <vt:lpstr>PART 2: Molecular graphics</vt:lpstr>
      <vt:lpstr>Tangible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LA: Show PyMOL basics  KL: Show ChimeraX basics  Students:  * Visit a PDB site or one of its related sites  * Get to a PDB entry and try to find its source data and the related paper/s. (Alternatively, begin by a paper and go look for the relevant PDB entries).  * View the model on your computer. What program is best, esp. considering the data?  * Are all structural details well supported by the data? Does it matter for this or that application? (More to be developed throughout the course)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tools to assist your work in structural biology</dc:title>
  <dc:creator>Luciano</dc:creator>
  <cp:lastModifiedBy>Luciano Abriata</cp:lastModifiedBy>
  <cp:revision>32</cp:revision>
  <dcterms:created xsi:type="dcterms:W3CDTF">2022-02-21T07:34:34Z</dcterms:created>
  <dcterms:modified xsi:type="dcterms:W3CDTF">2024-02-26T19:39:38Z</dcterms:modified>
</cp:coreProperties>
</file>